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272" r:id="rId4"/>
    <p:sldId id="271" r:id="rId5"/>
    <p:sldId id="282" r:id="rId6"/>
    <p:sldId id="283" r:id="rId7"/>
    <p:sldId id="260" r:id="rId8"/>
    <p:sldId id="258" r:id="rId9"/>
    <p:sldId id="277" r:id="rId10"/>
    <p:sldId id="285" r:id="rId11"/>
    <p:sldId id="286" r:id="rId12"/>
    <p:sldId id="284" r:id="rId13"/>
    <p:sldId id="278" r:id="rId14"/>
    <p:sldId id="263" r:id="rId15"/>
    <p:sldId id="280" r:id="rId16"/>
    <p:sldId id="262" r:id="rId17"/>
    <p:sldId id="281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66"/>
    <a:srgbClr val="FF0066"/>
    <a:srgbClr val="66FF33"/>
    <a:srgbClr val="660033"/>
    <a:srgbClr val="777777"/>
    <a:srgbClr val="3366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53" autoAdjust="0"/>
    <p:restoredTop sz="96181" autoAdjust="0"/>
  </p:normalViewPr>
  <p:slideViewPr>
    <p:cSldViewPr>
      <p:cViewPr varScale="1">
        <p:scale>
          <a:sx n="104" d="100"/>
          <a:sy n="104" d="100"/>
        </p:scale>
        <p:origin x="-8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D5B325-B693-45A8-803B-F07C8F1055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C7FE361-4A21-4030-8314-B093A396B1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g-Cyrl-TJ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4CA7A-89EB-4E6D-BF54-94022B88F48D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tg-Cyrl-TJ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tg-Cyrl-TJ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4ABD-5B36-41DB-9E24-D6E0390FC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g-Cyrl-TJ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g-Cyrl-TJ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6F57F-E0C2-48EB-932C-F5C1E5F01D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1963" y="274638"/>
            <a:ext cx="187483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tg-Cyrl-TJ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274638"/>
            <a:ext cx="547211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g-Cyrl-TJ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35D87-2D09-4857-9BD5-6322976B95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g-Cyrl-TJ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g-Cyrl-TJ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566F3-BF55-4D75-8E0C-A4123B4A5E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tg-Cyrl-TJ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6A57C-AB9B-431C-BFCE-79E9F8A6E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g-Cyrl-TJ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g-Cyrl-TJ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g-Cyrl-TJ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1BC5-7763-43E7-9B3E-DAB11EE650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g-Cyrl-TJ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g-Cyrl-TJ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g-Cyrl-TJ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632A9-AE2E-4461-B218-2BC752BBF5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g-Cyrl-TJ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F20C-2A0A-466D-AC7F-F58F75DD44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B9D5-DF03-43F6-94F0-FEDBF219C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g-Cyrl-TJ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g-Cyrl-TJ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F5A4A-3041-429F-B86F-8D4D851C47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g-Cyrl-TJ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g-Cyrl-TJ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FAA7-3FC7-4FF1-BBD7-018C23E839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FF64DBBF-E3F0-4AC8-950C-173DE87B6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10800000">
            <a:off x="107950" y="188913"/>
            <a:ext cx="503238" cy="6480175"/>
          </a:xfrm>
          <a:prstGeom prst="moon">
            <a:avLst>
              <a:gd name="adj" fmla="val 1473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g-Cyrl-TJ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6612924">
            <a:off x="552450" y="5792788"/>
            <a:ext cx="217487" cy="1106488"/>
          </a:xfrm>
          <a:prstGeom prst="moon">
            <a:avLst>
              <a:gd name="adj" fmla="val 27736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g-Cyrl-TJ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34963" y="5516563"/>
            <a:ext cx="215900" cy="2159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g-Cyrl-TJ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41325" y="4357688"/>
            <a:ext cx="215900" cy="2159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g-Cyrl-TJ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468313" y="3173413"/>
            <a:ext cx="215900" cy="2159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g-Cyrl-TJ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12738" y="931863"/>
            <a:ext cx="215900" cy="2159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g-Cyrl-TJ"/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427038" y="2028825"/>
            <a:ext cx="215900" cy="2159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g-Cyrl-TJ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g-Cyrl-TJ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rhus.tj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520A4E-1C75-459C-9E71-376D831B74ED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187450" y="188913"/>
            <a:ext cx="70564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      </a:t>
            </a:r>
            <a:r>
              <a:rPr lang="ru-RU" sz="3200" b="1">
                <a:solidFill>
                  <a:srgbClr val="008000"/>
                </a:solidFill>
              </a:rPr>
              <a:t>РЕСПУБЛИКА ТАДЖИКИСТАН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</a:rPr>
              <a:t>РЕСУРСНО-ИНФОРМАЦИОННЫЙ ОРХУС-ЦЕНТР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</a:rPr>
              <a:t>КОДИР БОТУРОВ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</a:rPr>
              <a:t>НАЦИОНАЛЬНЫЙ КООРДИНАТОР ОРХУССКОЙ КОНВЕНЦИИ</a:t>
            </a:r>
            <a:endParaRPr lang="en-GB" sz="3200" b="1">
              <a:solidFill>
                <a:srgbClr val="008000"/>
              </a:solidFill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3276600" y="2540000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 </a:t>
            </a:r>
          </a:p>
        </p:txBody>
      </p:sp>
      <p:sp>
        <p:nvSpPr>
          <p:cNvPr id="2053" name="AutoShape 8"/>
          <p:cNvSpPr>
            <a:spLocks noChangeArrowheads="1"/>
          </p:cNvSpPr>
          <p:nvPr/>
        </p:nvSpPr>
        <p:spPr bwMode="auto">
          <a:xfrm>
            <a:off x="8532813" y="115888"/>
            <a:ext cx="503237" cy="6480175"/>
          </a:xfrm>
          <a:prstGeom prst="moon">
            <a:avLst>
              <a:gd name="adj" fmla="val 1473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  <p:pic>
        <p:nvPicPr>
          <p:cNvPr id="2054" name="Picture 10" descr="1fe21ad2a5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3779838" y="4149725"/>
            <a:ext cx="17367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8388350" y="6237288"/>
            <a:ext cx="287338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  <p:sp>
        <p:nvSpPr>
          <p:cNvPr id="2056" name="Oval 13"/>
          <p:cNvSpPr>
            <a:spLocks noChangeArrowheads="1"/>
          </p:cNvSpPr>
          <p:nvPr/>
        </p:nvSpPr>
        <p:spPr bwMode="auto">
          <a:xfrm>
            <a:off x="250825" y="908050"/>
            <a:ext cx="288925" cy="2889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  <p:sp>
        <p:nvSpPr>
          <p:cNvPr id="2057" name="Oval 14"/>
          <p:cNvSpPr>
            <a:spLocks noChangeArrowheads="1"/>
          </p:cNvSpPr>
          <p:nvPr/>
        </p:nvSpPr>
        <p:spPr bwMode="auto">
          <a:xfrm>
            <a:off x="395288" y="1989138"/>
            <a:ext cx="288925" cy="2889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  <p:sp>
        <p:nvSpPr>
          <p:cNvPr id="2058" name="Oval 15"/>
          <p:cNvSpPr>
            <a:spLocks noChangeArrowheads="1"/>
          </p:cNvSpPr>
          <p:nvPr/>
        </p:nvSpPr>
        <p:spPr bwMode="auto">
          <a:xfrm>
            <a:off x="395288" y="4335463"/>
            <a:ext cx="288925" cy="2889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  <p:sp>
        <p:nvSpPr>
          <p:cNvPr id="2059" name="Oval 16"/>
          <p:cNvSpPr>
            <a:spLocks noChangeArrowheads="1"/>
          </p:cNvSpPr>
          <p:nvPr/>
        </p:nvSpPr>
        <p:spPr bwMode="auto">
          <a:xfrm>
            <a:off x="300038" y="5494338"/>
            <a:ext cx="288925" cy="2889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  <p:sp>
        <p:nvSpPr>
          <p:cNvPr id="2060" name="Oval 17"/>
          <p:cNvSpPr>
            <a:spLocks noChangeArrowheads="1"/>
          </p:cNvSpPr>
          <p:nvPr/>
        </p:nvSpPr>
        <p:spPr bwMode="auto">
          <a:xfrm>
            <a:off x="406400" y="3141663"/>
            <a:ext cx="288925" cy="2889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  <p:sp>
        <p:nvSpPr>
          <p:cNvPr id="2061" name="AutoShape 4"/>
          <p:cNvSpPr>
            <a:spLocks noChangeArrowheads="1"/>
          </p:cNvSpPr>
          <p:nvPr/>
        </p:nvSpPr>
        <p:spPr bwMode="auto">
          <a:xfrm rot="10800000">
            <a:off x="107950" y="188913"/>
            <a:ext cx="503238" cy="6480175"/>
          </a:xfrm>
          <a:prstGeom prst="moon">
            <a:avLst>
              <a:gd name="adj" fmla="val 1473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819C71-F735-412E-8B8E-C322A4A02BCD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192338" y="274638"/>
            <a:ext cx="6494462" cy="712787"/>
          </a:xfrm>
        </p:spPr>
        <p:txBody>
          <a:bodyPr/>
          <a:lstStyle/>
          <a:p>
            <a:r>
              <a:rPr lang="ru-RU" sz="2400" smtClean="0"/>
              <a:t>Публикации, подготовленные                                        Орхус-Центром</a:t>
            </a:r>
          </a:p>
        </p:txBody>
      </p:sp>
      <p:pic>
        <p:nvPicPr>
          <p:cNvPr id="11268" name="Picture 5" descr="9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0913" y="3760788"/>
            <a:ext cx="5208587" cy="3097212"/>
          </a:xfrm>
          <a:noFill/>
        </p:spPr>
      </p:pic>
      <p:pic>
        <p:nvPicPr>
          <p:cNvPr id="11269" name="Picture 6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475" y="981075"/>
            <a:ext cx="37084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000125"/>
            <a:ext cx="40671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6538" y="6310313"/>
            <a:ext cx="2133600" cy="476250"/>
          </a:xfrm>
          <a:noFill/>
        </p:spPr>
        <p:txBody>
          <a:bodyPr/>
          <a:lstStyle/>
          <a:p>
            <a:fld id="{64A20924-C41E-4E6B-9270-20A8FB10F784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20713" y="333375"/>
            <a:ext cx="8523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  <a:latin typeface="Tahoma" pitchFamily="34" charset="0"/>
              </a:rPr>
              <a:t>Публикации, подготовленные Орхус-Центром</a:t>
            </a:r>
          </a:p>
        </p:txBody>
      </p:sp>
      <p:pic>
        <p:nvPicPr>
          <p:cNvPr id="12292" name="Picture 8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63" y="3565525"/>
            <a:ext cx="46815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3543300"/>
            <a:ext cx="4716463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6463" y="1136650"/>
            <a:ext cx="514826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24DD61-6099-47B5-A2F6-5AAAB7CB13BE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00200"/>
            <a:ext cx="7499350" cy="2260600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13317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141663"/>
            <a:ext cx="4643437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ак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787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0"/>
            <a:ext cx="388778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IMG_067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284538"/>
            <a:ext cx="38163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CE8063-86F0-48C4-AF2C-803B04C3B9F6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000125"/>
            <a:ext cx="749935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Орхус-Центре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проходят учебную практику студенты из различных ВУЗов.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2008 – 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серия семинаров для судей усилиями Совета Юстиции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2008 - Сравнительный анализ законодательства и представление рекомендаций в Парламент страны.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Подготовлено Руководство по разработке Национального Плана Действий по осуществлению </a:t>
            </a:r>
            <a:r>
              <a:rPr lang="ru-RU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Орхусской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Конвенции в РТ.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Создана база данных по охране окружающей среды и устойчивому развитию.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49935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8000"/>
                </a:solidFill>
              </a:rPr>
              <a:t>ОСНОВНЫЕ ДОСТИЖЕНИЯ:</a:t>
            </a:r>
            <a:endParaRPr lang="en-GB" sz="320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CA45AC-22C2-4A94-8AA8-A3FF4C04F388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4638"/>
            <a:ext cx="8172450" cy="633412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rgbClr val="008000"/>
                </a:solidFill>
              </a:rPr>
              <a:t>          Проблемы, препятствия:</a:t>
            </a:r>
            <a:endParaRPr lang="en-GB" sz="3600" smtClean="0">
              <a:solidFill>
                <a:srgbClr val="008000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692150"/>
            <a:ext cx="749935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недостаточная  координация и слабое межведомственное взаимодействие по информационной политике между  государственными структурами;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недостаточная деятельность по разработке процедурных документов и подзаконных актов по реализации национальных законодательных актов в контексте международных договоров;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отсутствие Национального Плана Действий (НПД) по осуществлению конвенции как основа для реализации обязательств по выполнению на страновом уровне; 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395288" y="4292600"/>
            <a:ext cx="288925" cy="288925"/>
          </a:xfrm>
          <a:prstGeom prst="ellipse">
            <a:avLst/>
          </a:prstGeom>
          <a:solidFill>
            <a:srgbClr val="77D3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F94D62-05E3-476A-96A4-7CA842FAC2D9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836613"/>
            <a:ext cx="7499350" cy="5289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низкая активность общественности в процессе участия по принятию решений;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слабое использование современных технологий, методов по составлению баз данных по вопросам охраны окружающей среды;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слабая материально-техническая оснащенность госучреждений по сбору, анализу и распространению информации;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низкий уровень сотрудничества с судебными органами по применению положений Конвенции.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660708-23CB-4B04-9D34-286CBB3C0F42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499350" cy="7207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77D377"/>
                </a:solidFill>
              </a:rPr>
              <a:t>            </a:t>
            </a:r>
            <a:r>
              <a:rPr lang="ru-RU" sz="3200" smtClean="0">
                <a:solidFill>
                  <a:srgbClr val="008000"/>
                </a:solidFill>
              </a:rPr>
              <a:t>Будущие действия :</a:t>
            </a:r>
            <a:endParaRPr lang="en-GB" sz="3200" smtClean="0">
              <a:solidFill>
                <a:srgbClr val="008000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196975"/>
            <a:ext cx="7848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Создание Национального Центра по осуществлению Орхусской Конвенции в Таджикистане;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Подготовка Национального Плана Действий  по реализации Конвенции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разработка и реализация проектов с привлечением международных консультантов и донорских институтов по выполнению НПД.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Усиление образовательного потенциала судейского корпуса, адвокатов во взаимодействии с гражданским обществом. </a:t>
            </a:r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290513" y="5467350"/>
            <a:ext cx="288925" cy="288925"/>
          </a:xfrm>
          <a:prstGeom prst="ellipse">
            <a:avLst/>
          </a:prstGeom>
          <a:solidFill>
            <a:srgbClr val="77D3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359B37-1773-4319-91A7-4F3088C1D172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571500"/>
            <a:ext cx="749935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i="1" smtClean="0">
                <a:solidFill>
                  <a:srgbClr val="008000"/>
                </a:solidFill>
              </a:rPr>
              <a:t>Надеемся на сотрудничество!</a:t>
            </a:r>
          </a:p>
          <a:p>
            <a:pPr algn="ctr" eaLnBrk="1" hangingPunct="1">
              <a:buFontTx/>
              <a:buNone/>
            </a:pPr>
            <a:r>
              <a:rPr lang="ru-RU" i="1" smtClean="0">
                <a:solidFill>
                  <a:srgbClr val="008000"/>
                </a:solidFill>
              </a:rPr>
              <a:t>Орхус-Центр </a:t>
            </a:r>
          </a:p>
          <a:p>
            <a:pPr algn="ctr" eaLnBrk="1" hangingPunct="1">
              <a:buFontTx/>
              <a:buNone/>
            </a:pPr>
            <a:r>
              <a:rPr lang="ru-RU" i="1" smtClean="0">
                <a:solidFill>
                  <a:srgbClr val="008000"/>
                </a:solidFill>
              </a:rPr>
              <a:t>при Комитете охраны окружающей среды</a:t>
            </a:r>
          </a:p>
          <a:p>
            <a:pPr algn="ctr" eaLnBrk="1" hangingPunct="1">
              <a:buFontTx/>
              <a:buNone/>
            </a:pPr>
            <a:r>
              <a:rPr lang="ru-RU" i="1" smtClean="0">
                <a:solidFill>
                  <a:srgbClr val="008000"/>
                </a:solidFill>
              </a:rPr>
              <a:t>Таджикистан, Душанбе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solidFill>
                  <a:schemeClr val="folHlink"/>
                </a:solidFill>
                <a:hlinkClick r:id="rId2"/>
              </a:rPr>
              <a:t>www.aarhus.tj</a:t>
            </a:r>
            <a:r>
              <a:rPr lang="en-US" i="1" smtClean="0">
                <a:solidFill>
                  <a:schemeClr val="folHlink"/>
                </a:solidFill>
              </a:rPr>
              <a:t> </a:t>
            </a:r>
            <a:endParaRPr lang="ru-RU" i="1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C788D0-E8E0-418F-96C4-454A891C104D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00063"/>
            <a:ext cx="8147050" cy="1143000"/>
          </a:xfrm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ru-RU" sz="3200" b="1" smtClean="0">
                <a:solidFill>
                  <a:srgbClr val="008000"/>
                </a:solidFill>
              </a:rPr>
              <a:t>О ДЕЯТЕЛЬНОСТИ РЕСУРСНО-ИНФОРМАЦИОННОГО </a:t>
            </a:r>
            <a:br>
              <a:rPr lang="ru-RU" sz="3200" b="1" smtClean="0">
                <a:solidFill>
                  <a:srgbClr val="008000"/>
                </a:solidFill>
              </a:rPr>
            </a:br>
            <a:r>
              <a:rPr lang="ru-RU" sz="3200" b="1" smtClean="0">
                <a:solidFill>
                  <a:srgbClr val="008000"/>
                </a:solidFill>
              </a:rPr>
              <a:t>ОРХУС-ЦЕНТР</a:t>
            </a:r>
            <a:r>
              <a:rPr lang="ru-RU" sz="3200" smtClean="0">
                <a:solidFill>
                  <a:srgbClr val="008000"/>
                </a:solidFill>
              </a:rPr>
              <a:t>А В ДУШАНБЕ</a:t>
            </a:r>
            <a:endParaRPr lang="en-GB" sz="3200" smtClean="0">
              <a:solidFill>
                <a:srgbClr val="008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57375"/>
            <a:ext cx="7956550" cy="4624388"/>
          </a:xfrm>
        </p:spPr>
        <p:txBody>
          <a:bodyPr/>
          <a:lstStyle/>
          <a:p>
            <a:pPr marL="268288" indent="0" eaLnBrk="1" hangingPunct="1">
              <a:lnSpc>
                <a:spcPct val="80000"/>
              </a:lnSpc>
              <a:buFontTx/>
              <a:buNone/>
              <a:defRPr/>
            </a:pPr>
            <a:endParaRPr lang="en-GB" sz="600" dirty="0" smtClean="0">
              <a:solidFill>
                <a:schemeClr val="bg2"/>
              </a:solidFill>
            </a:endParaRPr>
          </a:p>
          <a:p>
            <a:pPr marL="268288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600" dirty="0" smtClean="0">
                <a:solidFill>
                  <a:schemeClr val="bg2"/>
                </a:solidFill>
              </a:rPr>
              <a:t>    </a:t>
            </a:r>
            <a:r>
              <a:rPr lang="ru-RU" sz="600" dirty="0" smtClean="0">
                <a:solidFill>
                  <a:schemeClr val="bg2"/>
                </a:solidFill>
              </a:rPr>
              <a:t>    </a:t>
            </a:r>
            <a:endParaRPr lang="ru-RU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8288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Год создания -2003 год.</a:t>
            </a:r>
          </a:p>
          <a:p>
            <a:pPr marL="268288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Расположение- г.Душанбе</a:t>
            </a:r>
            <a:endParaRPr lang="en-GB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8288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268288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шаги к созданию </a:t>
            </a:r>
            <a:r>
              <a:rPr lang="ru-RU" sz="2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Орхус-Центра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268288" indent="0"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8288" indent="0"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2002 году Постановлением Правительства РТ была утверждена Национальная Рабочая группа. </a:t>
            </a:r>
          </a:p>
          <a:p>
            <a:pPr marL="268288" indent="0"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Проведение информационно- ознакомительных семинаров по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Орхусской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конвенции, её значении для общественности и населения.</a:t>
            </a:r>
          </a:p>
          <a:p>
            <a:pPr marL="268288" indent="0" algn="just"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Необходимость создания Центра для  развития контактов и сотрудничества государственных органов с общественностью и т.д. </a:t>
            </a:r>
          </a:p>
          <a:p>
            <a:pPr marL="268288" indent="0" algn="just"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августе 2003 года создан Ресурсно-информационный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Орхус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Центр.</a:t>
            </a:r>
          </a:p>
        </p:txBody>
      </p:sp>
      <p:sp>
        <p:nvSpPr>
          <p:cNvPr id="3077" name="Oval 4"/>
          <p:cNvSpPr>
            <a:spLocks noChangeArrowheads="1"/>
          </p:cNvSpPr>
          <p:nvPr/>
        </p:nvSpPr>
        <p:spPr bwMode="auto">
          <a:xfrm>
            <a:off x="273050" y="896938"/>
            <a:ext cx="288925" cy="288925"/>
          </a:xfrm>
          <a:prstGeom prst="ellipse">
            <a:avLst/>
          </a:prstGeom>
          <a:solidFill>
            <a:srgbClr val="77D3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985741-9781-4054-AB7F-DC8FD9113416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16013" y="260350"/>
            <a:ext cx="7632700" cy="1296988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008000"/>
                </a:solidFill>
              </a:rPr>
              <a:t>СТРУКТУРА  РЕСУРСНО-ИНФОРМАЦИОННОГО ОРХУС-ЦЕНТРА</a:t>
            </a:r>
            <a:endParaRPr lang="ru-RU" sz="3200">
              <a:solidFill>
                <a:srgbClr val="008000"/>
              </a:solidFill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03575" y="1773238"/>
            <a:ext cx="2887663" cy="9350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Менеджер</a:t>
            </a:r>
            <a:endParaRPr lang="ru-RU" sz="2800">
              <a:solidFill>
                <a:srgbClr val="0033CC"/>
              </a:solidFill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84213" y="3860800"/>
            <a:ext cx="2519362" cy="10810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Помощник</a:t>
            </a:r>
          </a:p>
          <a:p>
            <a:pPr algn="ctr"/>
            <a:r>
              <a:rPr lang="ru-RU" sz="2800" b="1">
                <a:solidFill>
                  <a:srgbClr val="0033CC"/>
                </a:solidFill>
              </a:rPr>
              <a:t>менеджера</a:t>
            </a:r>
            <a:r>
              <a:rPr lang="ru-RU" sz="2400" b="1">
                <a:solidFill>
                  <a:srgbClr val="3366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419475" y="3860800"/>
            <a:ext cx="2447925" cy="1079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Юрист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227763" y="3860800"/>
            <a:ext cx="2592387" cy="10556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Технический помощник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0" y="2708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042988" y="3357563"/>
            <a:ext cx="7056437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042988" y="33575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5720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8101013" y="33575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059113" y="5229225"/>
            <a:ext cx="3960812" cy="14398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Административно-технический сотрудник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AE1A83-43C3-46C2-AD24-356A641D3230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457200" y="0"/>
            <a:ext cx="9601200" cy="685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-323850" y="0"/>
            <a:ext cx="3708400" cy="6858000"/>
          </a:xfrm>
          <a:prstGeom prst="rect">
            <a:avLst/>
          </a:prstGeom>
          <a:gradFill rotWithShape="0">
            <a:gsLst>
              <a:gs pos="0">
                <a:srgbClr val="8DD0FD"/>
              </a:gs>
              <a:gs pos="100000">
                <a:srgbClr val="6291B1"/>
              </a:gs>
            </a:gsLst>
            <a:lin ang="2700000" scaled="1"/>
          </a:gra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250825" y="1052513"/>
            <a:ext cx="1716088" cy="833437"/>
            <a:chOff x="3887" y="144"/>
            <a:chExt cx="1202" cy="1051"/>
          </a:xfrm>
        </p:grpSpPr>
        <p:sp>
          <p:nvSpPr>
            <p:cNvPr id="5272" name="Freeform 5"/>
            <p:cNvSpPr>
              <a:spLocks/>
            </p:cNvSpPr>
            <p:nvPr/>
          </p:nvSpPr>
          <p:spPr bwMode="auto">
            <a:xfrm>
              <a:off x="4362" y="1015"/>
              <a:ext cx="17" cy="39"/>
            </a:xfrm>
            <a:custGeom>
              <a:avLst/>
              <a:gdLst>
                <a:gd name="T0" fmla="*/ 16 w 17"/>
                <a:gd name="T1" fmla="*/ 11 h 39"/>
                <a:gd name="T2" fmla="*/ 16 w 17"/>
                <a:gd name="T3" fmla="*/ 38 h 39"/>
                <a:gd name="T4" fmla="*/ 0 w 17"/>
                <a:gd name="T5" fmla="*/ 36 h 39"/>
                <a:gd name="T6" fmla="*/ 0 w 17"/>
                <a:gd name="T7" fmla="*/ 0 h 39"/>
                <a:gd name="T8" fmla="*/ 16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6" y="11"/>
                  </a:moveTo>
                  <a:lnTo>
                    <a:pt x="16" y="38"/>
                  </a:lnTo>
                  <a:lnTo>
                    <a:pt x="0" y="36"/>
                  </a:lnTo>
                  <a:lnTo>
                    <a:pt x="0" y="0"/>
                  </a:lnTo>
                  <a:lnTo>
                    <a:pt x="16" y="11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73" name="Freeform 6"/>
            <p:cNvSpPr>
              <a:spLocks/>
            </p:cNvSpPr>
            <p:nvPr/>
          </p:nvSpPr>
          <p:spPr bwMode="auto">
            <a:xfrm>
              <a:off x="3889" y="720"/>
              <a:ext cx="921" cy="418"/>
            </a:xfrm>
            <a:custGeom>
              <a:avLst/>
              <a:gdLst>
                <a:gd name="T0" fmla="*/ 920 w 921"/>
                <a:gd name="T1" fmla="*/ 0 h 418"/>
                <a:gd name="T2" fmla="*/ 920 w 921"/>
                <a:gd name="T3" fmla="*/ 417 h 418"/>
                <a:gd name="T4" fmla="*/ 34 w 921"/>
                <a:gd name="T5" fmla="*/ 417 h 418"/>
                <a:gd name="T6" fmla="*/ 34 w 921"/>
                <a:gd name="T7" fmla="*/ 339 h 418"/>
                <a:gd name="T8" fmla="*/ 16 w 921"/>
                <a:gd name="T9" fmla="*/ 333 h 418"/>
                <a:gd name="T10" fmla="*/ 16 w 921"/>
                <a:gd name="T11" fmla="*/ 281 h 418"/>
                <a:gd name="T12" fmla="*/ 0 w 921"/>
                <a:gd name="T13" fmla="*/ 273 h 418"/>
                <a:gd name="T14" fmla="*/ 920 w 921"/>
                <a:gd name="T15" fmla="*/ 0 h 4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1"/>
                <a:gd name="T25" fmla="*/ 0 h 418"/>
                <a:gd name="T26" fmla="*/ 921 w 921"/>
                <a:gd name="T27" fmla="*/ 418 h 4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1" h="418">
                  <a:moveTo>
                    <a:pt x="920" y="0"/>
                  </a:moveTo>
                  <a:lnTo>
                    <a:pt x="920" y="417"/>
                  </a:lnTo>
                  <a:lnTo>
                    <a:pt x="34" y="417"/>
                  </a:lnTo>
                  <a:lnTo>
                    <a:pt x="34" y="339"/>
                  </a:lnTo>
                  <a:lnTo>
                    <a:pt x="16" y="333"/>
                  </a:lnTo>
                  <a:lnTo>
                    <a:pt x="16" y="281"/>
                  </a:lnTo>
                  <a:lnTo>
                    <a:pt x="0" y="273"/>
                  </a:lnTo>
                  <a:lnTo>
                    <a:pt x="9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74" name="Oval 7"/>
            <p:cNvSpPr>
              <a:spLocks noChangeArrowheads="1"/>
            </p:cNvSpPr>
            <p:nvPr/>
          </p:nvSpPr>
          <p:spPr bwMode="auto">
            <a:xfrm>
              <a:off x="4011" y="1050"/>
              <a:ext cx="16" cy="2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75" name="Oval 8"/>
            <p:cNvSpPr>
              <a:spLocks noChangeArrowheads="1"/>
            </p:cNvSpPr>
            <p:nvPr/>
          </p:nvSpPr>
          <p:spPr bwMode="auto">
            <a:xfrm>
              <a:off x="4000" y="1051"/>
              <a:ext cx="16" cy="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76" name="Oval 9"/>
            <p:cNvSpPr>
              <a:spLocks noChangeArrowheads="1"/>
            </p:cNvSpPr>
            <p:nvPr/>
          </p:nvSpPr>
          <p:spPr bwMode="auto">
            <a:xfrm>
              <a:off x="3992" y="1052"/>
              <a:ext cx="16" cy="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77" name="Oval 10"/>
            <p:cNvSpPr>
              <a:spLocks noChangeArrowheads="1"/>
            </p:cNvSpPr>
            <p:nvPr/>
          </p:nvSpPr>
          <p:spPr bwMode="auto">
            <a:xfrm>
              <a:off x="3981" y="1052"/>
              <a:ext cx="16" cy="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78" name="Oval 11"/>
            <p:cNvSpPr>
              <a:spLocks noChangeArrowheads="1"/>
            </p:cNvSpPr>
            <p:nvPr/>
          </p:nvSpPr>
          <p:spPr bwMode="auto">
            <a:xfrm>
              <a:off x="3972" y="1053"/>
              <a:ext cx="16" cy="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79" name="Oval 12"/>
            <p:cNvSpPr>
              <a:spLocks noChangeArrowheads="1"/>
            </p:cNvSpPr>
            <p:nvPr/>
          </p:nvSpPr>
          <p:spPr bwMode="auto">
            <a:xfrm>
              <a:off x="3962" y="1053"/>
              <a:ext cx="16" cy="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80" name="Freeform 13"/>
            <p:cNvSpPr>
              <a:spLocks/>
            </p:cNvSpPr>
            <p:nvPr/>
          </p:nvSpPr>
          <p:spPr bwMode="auto">
            <a:xfrm>
              <a:off x="4168" y="1012"/>
              <a:ext cx="17" cy="47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46 h 47"/>
                <a:gd name="T4" fmla="*/ 16 w 17"/>
                <a:gd name="T5" fmla="*/ 46 h 47"/>
                <a:gd name="T6" fmla="*/ 16 w 17"/>
                <a:gd name="T7" fmla="*/ 18 h 47"/>
                <a:gd name="T8" fmla="*/ 0 w 1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7"/>
                <a:gd name="T17" fmla="*/ 17 w 1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7">
                  <a:moveTo>
                    <a:pt x="0" y="0"/>
                  </a:moveTo>
                  <a:lnTo>
                    <a:pt x="0" y="46"/>
                  </a:lnTo>
                  <a:lnTo>
                    <a:pt x="16" y="46"/>
                  </a:lnTo>
                  <a:lnTo>
                    <a:pt x="16" y="1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81" name="Freeform 14"/>
            <p:cNvSpPr>
              <a:spLocks/>
            </p:cNvSpPr>
            <p:nvPr/>
          </p:nvSpPr>
          <p:spPr bwMode="auto">
            <a:xfrm>
              <a:off x="4152" y="1014"/>
              <a:ext cx="17" cy="47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46 h 47"/>
                <a:gd name="T4" fmla="*/ 16 w 17"/>
                <a:gd name="T5" fmla="*/ 46 h 47"/>
                <a:gd name="T6" fmla="*/ 16 w 17"/>
                <a:gd name="T7" fmla="*/ 17 h 47"/>
                <a:gd name="T8" fmla="*/ 0 w 1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7"/>
                <a:gd name="T17" fmla="*/ 17 w 1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7">
                  <a:moveTo>
                    <a:pt x="0" y="0"/>
                  </a:moveTo>
                  <a:lnTo>
                    <a:pt x="0" y="46"/>
                  </a:lnTo>
                  <a:lnTo>
                    <a:pt x="16" y="46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82" name="Freeform 15"/>
            <p:cNvSpPr>
              <a:spLocks/>
            </p:cNvSpPr>
            <p:nvPr/>
          </p:nvSpPr>
          <p:spPr bwMode="auto">
            <a:xfrm>
              <a:off x="4138" y="1015"/>
              <a:ext cx="17" cy="47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46 h 47"/>
                <a:gd name="T4" fmla="*/ 16 w 17"/>
                <a:gd name="T5" fmla="*/ 46 h 47"/>
                <a:gd name="T6" fmla="*/ 16 w 17"/>
                <a:gd name="T7" fmla="*/ 18 h 47"/>
                <a:gd name="T8" fmla="*/ 0 w 1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7"/>
                <a:gd name="T17" fmla="*/ 17 w 1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7">
                  <a:moveTo>
                    <a:pt x="0" y="0"/>
                  </a:moveTo>
                  <a:lnTo>
                    <a:pt x="0" y="46"/>
                  </a:lnTo>
                  <a:lnTo>
                    <a:pt x="16" y="46"/>
                  </a:lnTo>
                  <a:lnTo>
                    <a:pt x="16" y="1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83" name="Freeform 16"/>
            <p:cNvSpPr>
              <a:spLocks/>
            </p:cNvSpPr>
            <p:nvPr/>
          </p:nvSpPr>
          <p:spPr bwMode="auto">
            <a:xfrm>
              <a:off x="4125" y="1018"/>
              <a:ext cx="17" cy="47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46 h 47"/>
                <a:gd name="T4" fmla="*/ 16 w 17"/>
                <a:gd name="T5" fmla="*/ 46 h 47"/>
                <a:gd name="T6" fmla="*/ 16 w 17"/>
                <a:gd name="T7" fmla="*/ 17 h 47"/>
                <a:gd name="T8" fmla="*/ 0 w 1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7"/>
                <a:gd name="T17" fmla="*/ 17 w 1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7">
                  <a:moveTo>
                    <a:pt x="0" y="0"/>
                  </a:moveTo>
                  <a:lnTo>
                    <a:pt x="0" y="46"/>
                  </a:lnTo>
                  <a:lnTo>
                    <a:pt x="16" y="46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84" name="Freeform 17"/>
            <p:cNvSpPr>
              <a:spLocks/>
            </p:cNvSpPr>
            <p:nvPr/>
          </p:nvSpPr>
          <p:spPr bwMode="auto">
            <a:xfrm>
              <a:off x="4111" y="1018"/>
              <a:ext cx="17" cy="47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46 h 47"/>
                <a:gd name="T4" fmla="*/ 16 w 17"/>
                <a:gd name="T5" fmla="*/ 46 h 47"/>
                <a:gd name="T6" fmla="*/ 16 w 17"/>
                <a:gd name="T7" fmla="*/ 18 h 47"/>
                <a:gd name="T8" fmla="*/ 0 w 1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7"/>
                <a:gd name="T17" fmla="*/ 17 w 1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7">
                  <a:moveTo>
                    <a:pt x="0" y="0"/>
                  </a:moveTo>
                  <a:lnTo>
                    <a:pt x="0" y="46"/>
                  </a:lnTo>
                  <a:lnTo>
                    <a:pt x="16" y="46"/>
                  </a:lnTo>
                  <a:lnTo>
                    <a:pt x="16" y="1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85" name="Freeform 18"/>
            <p:cNvSpPr>
              <a:spLocks/>
            </p:cNvSpPr>
            <p:nvPr/>
          </p:nvSpPr>
          <p:spPr bwMode="auto">
            <a:xfrm>
              <a:off x="4098" y="1021"/>
              <a:ext cx="17" cy="47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46 h 47"/>
                <a:gd name="T4" fmla="*/ 16 w 17"/>
                <a:gd name="T5" fmla="*/ 46 h 47"/>
                <a:gd name="T6" fmla="*/ 16 w 17"/>
                <a:gd name="T7" fmla="*/ 18 h 47"/>
                <a:gd name="T8" fmla="*/ 0 w 1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7"/>
                <a:gd name="T17" fmla="*/ 17 w 1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7">
                  <a:moveTo>
                    <a:pt x="0" y="0"/>
                  </a:moveTo>
                  <a:lnTo>
                    <a:pt x="0" y="46"/>
                  </a:lnTo>
                  <a:lnTo>
                    <a:pt x="16" y="46"/>
                  </a:lnTo>
                  <a:lnTo>
                    <a:pt x="16" y="1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86" name="Freeform 19"/>
            <p:cNvSpPr>
              <a:spLocks/>
            </p:cNvSpPr>
            <p:nvPr/>
          </p:nvSpPr>
          <p:spPr bwMode="auto">
            <a:xfrm>
              <a:off x="4082" y="1024"/>
              <a:ext cx="17" cy="48"/>
            </a:xfrm>
            <a:custGeom>
              <a:avLst/>
              <a:gdLst>
                <a:gd name="T0" fmla="*/ 0 w 17"/>
                <a:gd name="T1" fmla="*/ 0 h 48"/>
                <a:gd name="T2" fmla="*/ 0 w 17"/>
                <a:gd name="T3" fmla="*/ 47 h 48"/>
                <a:gd name="T4" fmla="*/ 16 w 17"/>
                <a:gd name="T5" fmla="*/ 47 h 48"/>
                <a:gd name="T6" fmla="*/ 16 w 17"/>
                <a:gd name="T7" fmla="*/ 18 h 48"/>
                <a:gd name="T8" fmla="*/ 0 w 17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8"/>
                <a:gd name="T17" fmla="*/ 17 w 1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8">
                  <a:moveTo>
                    <a:pt x="0" y="0"/>
                  </a:moveTo>
                  <a:lnTo>
                    <a:pt x="0" y="47"/>
                  </a:lnTo>
                  <a:lnTo>
                    <a:pt x="16" y="47"/>
                  </a:lnTo>
                  <a:lnTo>
                    <a:pt x="16" y="1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87" name="Freeform 20"/>
            <p:cNvSpPr>
              <a:spLocks/>
            </p:cNvSpPr>
            <p:nvPr/>
          </p:nvSpPr>
          <p:spPr bwMode="auto">
            <a:xfrm>
              <a:off x="4390" y="981"/>
              <a:ext cx="18" cy="55"/>
            </a:xfrm>
            <a:custGeom>
              <a:avLst/>
              <a:gdLst>
                <a:gd name="T0" fmla="*/ 0 w 18"/>
                <a:gd name="T1" fmla="*/ 0 h 55"/>
                <a:gd name="T2" fmla="*/ 0 w 18"/>
                <a:gd name="T3" fmla="*/ 54 h 55"/>
                <a:gd name="T4" fmla="*/ 17 w 18"/>
                <a:gd name="T5" fmla="*/ 54 h 55"/>
                <a:gd name="T6" fmla="*/ 17 w 18"/>
                <a:gd name="T7" fmla="*/ 15 h 55"/>
                <a:gd name="T8" fmla="*/ 0 w 1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55"/>
                <a:gd name="T17" fmla="*/ 18 w 1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55">
                  <a:moveTo>
                    <a:pt x="0" y="0"/>
                  </a:moveTo>
                  <a:lnTo>
                    <a:pt x="0" y="54"/>
                  </a:lnTo>
                  <a:lnTo>
                    <a:pt x="17" y="54"/>
                  </a:lnTo>
                  <a:lnTo>
                    <a:pt x="17" y="1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88" name="Freeform 21"/>
            <p:cNvSpPr>
              <a:spLocks/>
            </p:cNvSpPr>
            <p:nvPr/>
          </p:nvSpPr>
          <p:spPr bwMode="auto">
            <a:xfrm>
              <a:off x="4368" y="984"/>
              <a:ext cx="17" cy="55"/>
            </a:xfrm>
            <a:custGeom>
              <a:avLst/>
              <a:gdLst>
                <a:gd name="T0" fmla="*/ 0 w 17"/>
                <a:gd name="T1" fmla="*/ 0 h 55"/>
                <a:gd name="T2" fmla="*/ 0 w 17"/>
                <a:gd name="T3" fmla="*/ 54 h 55"/>
                <a:gd name="T4" fmla="*/ 16 w 17"/>
                <a:gd name="T5" fmla="*/ 54 h 55"/>
                <a:gd name="T6" fmla="*/ 16 w 17"/>
                <a:gd name="T7" fmla="*/ 15 h 55"/>
                <a:gd name="T8" fmla="*/ 0 w 17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5"/>
                <a:gd name="T17" fmla="*/ 17 w 1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5">
                  <a:moveTo>
                    <a:pt x="0" y="0"/>
                  </a:moveTo>
                  <a:lnTo>
                    <a:pt x="0" y="54"/>
                  </a:lnTo>
                  <a:lnTo>
                    <a:pt x="16" y="54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89" name="Freeform 22"/>
            <p:cNvSpPr>
              <a:spLocks/>
            </p:cNvSpPr>
            <p:nvPr/>
          </p:nvSpPr>
          <p:spPr bwMode="auto">
            <a:xfrm>
              <a:off x="4345" y="986"/>
              <a:ext cx="17" cy="55"/>
            </a:xfrm>
            <a:custGeom>
              <a:avLst/>
              <a:gdLst>
                <a:gd name="T0" fmla="*/ 0 w 17"/>
                <a:gd name="T1" fmla="*/ 0 h 55"/>
                <a:gd name="T2" fmla="*/ 0 w 17"/>
                <a:gd name="T3" fmla="*/ 54 h 55"/>
                <a:gd name="T4" fmla="*/ 16 w 17"/>
                <a:gd name="T5" fmla="*/ 54 h 55"/>
                <a:gd name="T6" fmla="*/ 16 w 17"/>
                <a:gd name="T7" fmla="*/ 15 h 55"/>
                <a:gd name="T8" fmla="*/ 0 w 17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5"/>
                <a:gd name="T17" fmla="*/ 17 w 1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5">
                  <a:moveTo>
                    <a:pt x="0" y="0"/>
                  </a:moveTo>
                  <a:lnTo>
                    <a:pt x="0" y="54"/>
                  </a:lnTo>
                  <a:lnTo>
                    <a:pt x="16" y="54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90" name="Freeform 23"/>
            <p:cNvSpPr>
              <a:spLocks/>
            </p:cNvSpPr>
            <p:nvPr/>
          </p:nvSpPr>
          <p:spPr bwMode="auto">
            <a:xfrm>
              <a:off x="4321" y="987"/>
              <a:ext cx="17" cy="56"/>
            </a:xfrm>
            <a:custGeom>
              <a:avLst/>
              <a:gdLst>
                <a:gd name="T0" fmla="*/ 0 w 17"/>
                <a:gd name="T1" fmla="*/ 0 h 56"/>
                <a:gd name="T2" fmla="*/ 0 w 17"/>
                <a:gd name="T3" fmla="*/ 55 h 56"/>
                <a:gd name="T4" fmla="*/ 16 w 17"/>
                <a:gd name="T5" fmla="*/ 55 h 56"/>
                <a:gd name="T6" fmla="*/ 16 w 17"/>
                <a:gd name="T7" fmla="*/ 15 h 56"/>
                <a:gd name="T8" fmla="*/ 0 w 17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6"/>
                <a:gd name="T17" fmla="*/ 17 w 17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6">
                  <a:moveTo>
                    <a:pt x="0" y="0"/>
                  </a:moveTo>
                  <a:lnTo>
                    <a:pt x="0" y="55"/>
                  </a:lnTo>
                  <a:lnTo>
                    <a:pt x="16" y="55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91" name="Freeform 24"/>
            <p:cNvSpPr>
              <a:spLocks/>
            </p:cNvSpPr>
            <p:nvPr/>
          </p:nvSpPr>
          <p:spPr bwMode="auto">
            <a:xfrm>
              <a:off x="4298" y="991"/>
              <a:ext cx="17" cy="55"/>
            </a:xfrm>
            <a:custGeom>
              <a:avLst/>
              <a:gdLst>
                <a:gd name="T0" fmla="*/ 0 w 17"/>
                <a:gd name="T1" fmla="*/ 0 h 55"/>
                <a:gd name="T2" fmla="*/ 0 w 17"/>
                <a:gd name="T3" fmla="*/ 54 h 55"/>
                <a:gd name="T4" fmla="*/ 16 w 17"/>
                <a:gd name="T5" fmla="*/ 54 h 55"/>
                <a:gd name="T6" fmla="*/ 16 w 17"/>
                <a:gd name="T7" fmla="*/ 15 h 55"/>
                <a:gd name="T8" fmla="*/ 0 w 17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5"/>
                <a:gd name="T17" fmla="*/ 17 w 1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5">
                  <a:moveTo>
                    <a:pt x="0" y="0"/>
                  </a:moveTo>
                  <a:lnTo>
                    <a:pt x="0" y="54"/>
                  </a:lnTo>
                  <a:lnTo>
                    <a:pt x="16" y="54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92" name="Freeform 25"/>
            <p:cNvSpPr>
              <a:spLocks/>
            </p:cNvSpPr>
            <p:nvPr/>
          </p:nvSpPr>
          <p:spPr bwMode="auto">
            <a:xfrm>
              <a:off x="4274" y="992"/>
              <a:ext cx="17" cy="57"/>
            </a:xfrm>
            <a:custGeom>
              <a:avLst/>
              <a:gdLst>
                <a:gd name="T0" fmla="*/ 0 w 17"/>
                <a:gd name="T1" fmla="*/ 0 h 57"/>
                <a:gd name="T2" fmla="*/ 0 w 17"/>
                <a:gd name="T3" fmla="*/ 56 h 57"/>
                <a:gd name="T4" fmla="*/ 16 w 17"/>
                <a:gd name="T5" fmla="*/ 56 h 57"/>
                <a:gd name="T6" fmla="*/ 16 w 17"/>
                <a:gd name="T7" fmla="*/ 16 h 57"/>
                <a:gd name="T8" fmla="*/ 0 w 17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7"/>
                <a:gd name="T17" fmla="*/ 17 w 17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7">
                  <a:moveTo>
                    <a:pt x="0" y="0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93" name="Freeform 26"/>
            <p:cNvSpPr>
              <a:spLocks/>
            </p:cNvSpPr>
            <p:nvPr/>
          </p:nvSpPr>
          <p:spPr bwMode="auto">
            <a:xfrm>
              <a:off x="4743" y="944"/>
              <a:ext cx="18" cy="53"/>
            </a:xfrm>
            <a:custGeom>
              <a:avLst/>
              <a:gdLst>
                <a:gd name="T0" fmla="*/ 0 w 18"/>
                <a:gd name="T1" fmla="*/ 0 h 53"/>
                <a:gd name="T2" fmla="*/ 0 w 18"/>
                <a:gd name="T3" fmla="*/ 52 h 53"/>
                <a:gd name="T4" fmla="*/ 17 w 18"/>
                <a:gd name="T5" fmla="*/ 52 h 53"/>
                <a:gd name="T6" fmla="*/ 17 w 18"/>
                <a:gd name="T7" fmla="*/ 11 h 53"/>
                <a:gd name="T8" fmla="*/ 0 w 1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53"/>
                <a:gd name="T17" fmla="*/ 18 w 1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53">
                  <a:moveTo>
                    <a:pt x="0" y="0"/>
                  </a:moveTo>
                  <a:lnTo>
                    <a:pt x="0" y="52"/>
                  </a:lnTo>
                  <a:lnTo>
                    <a:pt x="17" y="52"/>
                  </a:lnTo>
                  <a:lnTo>
                    <a:pt x="17" y="1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94" name="Freeform 27"/>
            <p:cNvSpPr>
              <a:spLocks/>
            </p:cNvSpPr>
            <p:nvPr/>
          </p:nvSpPr>
          <p:spPr bwMode="auto">
            <a:xfrm>
              <a:off x="4703" y="947"/>
              <a:ext cx="19" cy="54"/>
            </a:xfrm>
            <a:custGeom>
              <a:avLst/>
              <a:gdLst>
                <a:gd name="T0" fmla="*/ 0 w 19"/>
                <a:gd name="T1" fmla="*/ 0 h 54"/>
                <a:gd name="T2" fmla="*/ 0 w 19"/>
                <a:gd name="T3" fmla="*/ 53 h 54"/>
                <a:gd name="T4" fmla="*/ 18 w 19"/>
                <a:gd name="T5" fmla="*/ 53 h 54"/>
                <a:gd name="T6" fmla="*/ 18 w 19"/>
                <a:gd name="T7" fmla="*/ 11 h 54"/>
                <a:gd name="T8" fmla="*/ 0 w 19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54"/>
                <a:gd name="T17" fmla="*/ 19 w 19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54">
                  <a:moveTo>
                    <a:pt x="0" y="0"/>
                  </a:moveTo>
                  <a:lnTo>
                    <a:pt x="0" y="53"/>
                  </a:lnTo>
                  <a:lnTo>
                    <a:pt x="18" y="53"/>
                  </a:lnTo>
                  <a:lnTo>
                    <a:pt x="18" y="1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95" name="Freeform 28"/>
            <p:cNvSpPr>
              <a:spLocks/>
            </p:cNvSpPr>
            <p:nvPr/>
          </p:nvSpPr>
          <p:spPr bwMode="auto">
            <a:xfrm>
              <a:off x="4664" y="950"/>
              <a:ext cx="17" cy="54"/>
            </a:xfrm>
            <a:custGeom>
              <a:avLst/>
              <a:gdLst>
                <a:gd name="T0" fmla="*/ 0 w 17"/>
                <a:gd name="T1" fmla="*/ 0 h 54"/>
                <a:gd name="T2" fmla="*/ 0 w 17"/>
                <a:gd name="T3" fmla="*/ 53 h 54"/>
                <a:gd name="T4" fmla="*/ 16 w 17"/>
                <a:gd name="T5" fmla="*/ 53 h 54"/>
                <a:gd name="T6" fmla="*/ 16 w 17"/>
                <a:gd name="T7" fmla="*/ 11 h 54"/>
                <a:gd name="T8" fmla="*/ 0 w 1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4"/>
                <a:gd name="T17" fmla="*/ 17 w 1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4">
                  <a:moveTo>
                    <a:pt x="0" y="0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96" name="Freeform 29"/>
            <p:cNvSpPr>
              <a:spLocks/>
            </p:cNvSpPr>
            <p:nvPr/>
          </p:nvSpPr>
          <p:spPr bwMode="auto">
            <a:xfrm>
              <a:off x="4624" y="955"/>
              <a:ext cx="18" cy="53"/>
            </a:xfrm>
            <a:custGeom>
              <a:avLst/>
              <a:gdLst>
                <a:gd name="T0" fmla="*/ 0 w 18"/>
                <a:gd name="T1" fmla="*/ 0 h 53"/>
                <a:gd name="T2" fmla="*/ 0 w 18"/>
                <a:gd name="T3" fmla="*/ 52 h 53"/>
                <a:gd name="T4" fmla="*/ 17 w 18"/>
                <a:gd name="T5" fmla="*/ 52 h 53"/>
                <a:gd name="T6" fmla="*/ 17 w 18"/>
                <a:gd name="T7" fmla="*/ 11 h 53"/>
                <a:gd name="T8" fmla="*/ 0 w 1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53"/>
                <a:gd name="T17" fmla="*/ 18 w 1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53">
                  <a:moveTo>
                    <a:pt x="0" y="0"/>
                  </a:moveTo>
                  <a:lnTo>
                    <a:pt x="0" y="52"/>
                  </a:lnTo>
                  <a:lnTo>
                    <a:pt x="17" y="52"/>
                  </a:lnTo>
                  <a:lnTo>
                    <a:pt x="17" y="1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97" name="Freeform 30"/>
            <p:cNvSpPr>
              <a:spLocks/>
            </p:cNvSpPr>
            <p:nvPr/>
          </p:nvSpPr>
          <p:spPr bwMode="auto">
            <a:xfrm>
              <a:off x="4585" y="961"/>
              <a:ext cx="18" cy="53"/>
            </a:xfrm>
            <a:custGeom>
              <a:avLst/>
              <a:gdLst>
                <a:gd name="T0" fmla="*/ 0 w 18"/>
                <a:gd name="T1" fmla="*/ 0 h 53"/>
                <a:gd name="T2" fmla="*/ 0 w 18"/>
                <a:gd name="T3" fmla="*/ 52 h 53"/>
                <a:gd name="T4" fmla="*/ 17 w 18"/>
                <a:gd name="T5" fmla="*/ 52 h 53"/>
                <a:gd name="T6" fmla="*/ 17 w 18"/>
                <a:gd name="T7" fmla="*/ 11 h 53"/>
                <a:gd name="T8" fmla="*/ 0 w 1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53"/>
                <a:gd name="T17" fmla="*/ 18 w 1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53">
                  <a:moveTo>
                    <a:pt x="0" y="0"/>
                  </a:moveTo>
                  <a:lnTo>
                    <a:pt x="0" y="52"/>
                  </a:lnTo>
                  <a:lnTo>
                    <a:pt x="17" y="52"/>
                  </a:lnTo>
                  <a:lnTo>
                    <a:pt x="17" y="1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98" name="Freeform 31"/>
            <p:cNvSpPr>
              <a:spLocks/>
            </p:cNvSpPr>
            <p:nvPr/>
          </p:nvSpPr>
          <p:spPr bwMode="auto">
            <a:xfrm>
              <a:off x="3923" y="986"/>
              <a:ext cx="885" cy="127"/>
            </a:xfrm>
            <a:custGeom>
              <a:avLst/>
              <a:gdLst>
                <a:gd name="T0" fmla="*/ 884 w 885"/>
                <a:gd name="T1" fmla="*/ 69 h 127"/>
                <a:gd name="T2" fmla="*/ 884 w 885"/>
                <a:gd name="T3" fmla="*/ 0 h 127"/>
                <a:gd name="T4" fmla="*/ 0 w 885"/>
                <a:gd name="T5" fmla="*/ 92 h 127"/>
                <a:gd name="T6" fmla="*/ 0 w 885"/>
                <a:gd name="T7" fmla="*/ 126 h 127"/>
                <a:gd name="T8" fmla="*/ 884 w 885"/>
                <a:gd name="T9" fmla="*/ 69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5"/>
                <a:gd name="T16" fmla="*/ 0 h 127"/>
                <a:gd name="T17" fmla="*/ 885 w 885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5" h="127">
                  <a:moveTo>
                    <a:pt x="884" y="69"/>
                  </a:moveTo>
                  <a:lnTo>
                    <a:pt x="884" y="0"/>
                  </a:lnTo>
                  <a:lnTo>
                    <a:pt x="0" y="92"/>
                  </a:lnTo>
                  <a:lnTo>
                    <a:pt x="0" y="126"/>
                  </a:lnTo>
                  <a:lnTo>
                    <a:pt x="884" y="69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299" name="Freeform 32"/>
            <p:cNvSpPr>
              <a:spLocks/>
            </p:cNvSpPr>
            <p:nvPr/>
          </p:nvSpPr>
          <p:spPr bwMode="auto">
            <a:xfrm>
              <a:off x="3904" y="844"/>
              <a:ext cx="904" cy="211"/>
            </a:xfrm>
            <a:custGeom>
              <a:avLst/>
              <a:gdLst>
                <a:gd name="T0" fmla="*/ 903 w 904"/>
                <a:gd name="T1" fmla="*/ 58 h 211"/>
                <a:gd name="T2" fmla="*/ 903 w 904"/>
                <a:gd name="T3" fmla="*/ 0 h 211"/>
                <a:gd name="T4" fmla="*/ 0 w 904"/>
                <a:gd name="T5" fmla="*/ 184 h 211"/>
                <a:gd name="T6" fmla="*/ 0 w 904"/>
                <a:gd name="T7" fmla="*/ 210 h 211"/>
                <a:gd name="T8" fmla="*/ 903 w 904"/>
                <a:gd name="T9" fmla="*/ 58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4"/>
                <a:gd name="T16" fmla="*/ 0 h 211"/>
                <a:gd name="T17" fmla="*/ 904 w 904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4" h="211">
                  <a:moveTo>
                    <a:pt x="903" y="58"/>
                  </a:moveTo>
                  <a:lnTo>
                    <a:pt x="903" y="0"/>
                  </a:lnTo>
                  <a:lnTo>
                    <a:pt x="0" y="184"/>
                  </a:lnTo>
                  <a:lnTo>
                    <a:pt x="0" y="210"/>
                  </a:lnTo>
                  <a:lnTo>
                    <a:pt x="903" y="58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00" name="Freeform 33"/>
            <p:cNvSpPr>
              <a:spLocks/>
            </p:cNvSpPr>
            <p:nvPr/>
          </p:nvSpPr>
          <p:spPr bwMode="auto">
            <a:xfrm>
              <a:off x="3887" y="612"/>
              <a:ext cx="921" cy="385"/>
            </a:xfrm>
            <a:custGeom>
              <a:avLst/>
              <a:gdLst>
                <a:gd name="T0" fmla="*/ 920 w 921"/>
                <a:gd name="T1" fmla="*/ 135 h 385"/>
                <a:gd name="T2" fmla="*/ 920 w 921"/>
                <a:gd name="T3" fmla="*/ 0 h 385"/>
                <a:gd name="T4" fmla="*/ 0 w 921"/>
                <a:gd name="T5" fmla="*/ 333 h 385"/>
                <a:gd name="T6" fmla="*/ 0 w 921"/>
                <a:gd name="T7" fmla="*/ 384 h 385"/>
                <a:gd name="T8" fmla="*/ 920 w 921"/>
                <a:gd name="T9" fmla="*/ 13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1"/>
                <a:gd name="T16" fmla="*/ 0 h 385"/>
                <a:gd name="T17" fmla="*/ 921 w 921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1" h="385">
                  <a:moveTo>
                    <a:pt x="920" y="135"/>
                  </a:moveTo>
                  <a:lnTo>
                    <a:pt x="920" y="0"/>
                  </a:lnTo>
                  <a:lnTo>
                    <a:pt x="0" y="333"/>
                  </a:lnTo>
                  <a:lnTo>
                    <a:pt x="0" y="384"/>
                  </a:lnTo>
                  <a:lnTo>
                    <a:pt x="920" y="135"/>
                  </a:lnTo>
                </a:path>
              </a:pathLst>
            </a:custGeom>
            <a:solidFill>
              <a:srgbClr val="9F9F9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01" name="Freeform 34"/>
            <p:cNvSpPr>
              <a:spLocks/>
            </p:cNvSpPr>
            <p:nvPr/>
          </p:nvSpPr>
          <p:spPr bwMode="auto">
            <a:xfrm>
              <a:off x="4809" y="1080"/>
              <a:ext cx="209" cy="56"/>
            </a:xfrm>
            <a:custGeom>
              <a:avLst/>
              <a:gdLst>
                <a:gd name="T0" fmla="*/ 0 w 209"/>
                <a:gd name="T1" fmla="*/ 0 h 56"/>
                <a:gd name="T2" fmla="*/ 208 w 209"/>
                <a:gd name="T3" fmla="*/ 16 h 56"/>
                <a:gd name="T4" fmla="*/ 208 w 209"/>
                <a:gd name="T5" fmla="*/ 40 h 56"/>
                <a:gd name="T6" fmla="*/ 0 w 209"/>
                <a:gd name="T7" fmla="*/ 55 h 56"/>
                <a:gd name="T8" fmla="*/ 0 w 20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56"/>
                <a:gd name="T17" fmla="*/ 209 w 20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56">
                  <a:moveTo>
                    <a:pt x="0" y="0"/>
                  </a:moveTo>
                  <a:lnTo>
                    <a:pt x="208" y="16"/>
                  </a:lnTo>
                  <a:lnTo>
                    <a:pt x="208" y="40"/>
                  </a:lnTo>
                  <a:lnTo>
                    <a:pt x="0" y="55"/>
                  </a:lnTo>
                  <a:lnTo>
                    <a:pt x="0" y="0"/>
                  </a:lnTo>
                </a:path>
              </a:pathLst>
            </a:custGeom>
            <a:solidFill>
              <a:srgbClr val="5F5F5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02" name="Freeform 35"/>
            <p:cNvSpPr>
              <a:spLocks/>
            </p:cNvSpPr>
            <p:nvPr/>
          </p:nvSpPr>
          <p:spPr bwMode="auto">
            <a:xfrm>
              <a:off x="4807" y="738"/>
              <a:ext cx="282" cy="368"/>
            </a:xfrm>
            <a:custGeom>
              <a:avLst/>
              <a:gdLst>
                <a:gd name="T0" fmla="*/ 0 w 282"/>
                <a:gd name="T1" fmla="*/ 0 h 368"/>
                <a:gd name="T2" fmla="*/ 281 w 282"/>
                <a:gd name="T3" fmla="*/ 192 h 368"/>
                <a:gd name="T4" fmla="*/ 246 w 282"/>
                <a:gd name="T5" fmla="*/ 192 h 368"/>
                <a:gd name="T6" fmla="*/ 246 w 282"/>
                <a:gd name="T7" fmla="*/ 260 h 368"/>
                <a:gd name="T8" fmla="*/ 258 w 282"/>
                <a:gd name="T9" fmla="*/ 267 h 368"/>
                <a:gd name="T10" fmla="*/ 246 w 282"/>
                <a:gd name="T11" fmla="*/ 267 h 368"/>
                <a:gd name="T12" fmla="*/ 246 w 282"/>
                <a:gd name="T13" fmla="*/ 355 h 368"/>
                <a:gd name="T14" fmla="*/ 214 w 282"/>
                <a:gd name="T15" fmla="*/ 367 h 368"/>
                <a:gd name="T16" fmla="*/ 0 w 282"/>
                <a:gd name="T17" fmla="*/ 352 h 368"/>
                <a:gd name="T18" fmla="*/ 0 w 282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368"/>
                <a:gd name="T32" fmla="*/ 282 w 282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368">
                  <a:moveTo>
                    <a:pt x="0" y="0"/>
                  </a:moveTo>
                  <a:lnTo>
                    <a:pt x="281" y="192"/>
                  </a:lnTo>
                  <a:lnTo>
                    <a:pt x="246" y="192"/>
                  </a:lnTo>
                  <a:lnTo>
                    <a:pt x="246" y="260"/>
                  </a:lnTo>
                  <a:lnTo>
                    <a:pt x="258" y="267"/>
                  </a:lnTo>
                  <a:lnTo>
                    <a:pt x="246" y="267"/>
                  </a:lnTo>
                  <a:lnTo>
                    <a:pt x="246" y="355"/>
                  </a:lnTo>
                  <a:lnTo>
                    <a:pt x="214" y="367"/>
                  </a:lnTo>
                  <a:lnTo>
                    <a:pt x="0" y="35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03" name="Freeform 36"/>
            <p:cNvSpPr>
              <a:spLocks/>
            </p:cNvSpPr>
            <p:nvPr/>
          </p:nvSpPr>
          <p:spPr bwMode="auto">
            <a:xfrm>
              <a:off x="4807" y="612"/>
              <a:ext cx="282" cy="320"/>
            </a:xfrm>
            <a:custGeom>
              <a:avLst/>
              <a:gdLst>
                <a:gd name="T0" fmla="*/ 0 w 282"/>
                <a:gd name="T1" fmla="*/ 0 h 320"/>
                <a:gd name="T2" fmla="*/ 0 w 282"/>
                <a:gd name="T3" fmla="*/ 135 h 320"/>
                <a:gd name="T4" fmla="*/ 281 w 282"/>
                <a:gd name="T5" fmla="*/ 319 h 320"/>
                <a:gd name="T6" fmla="*/ 281 w 282"/>
                <a:gd name="T7" fmla="*/ 241 h 320"/>
                <a:gd name="T8" fmla="*/ 0 w 282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2"/>
                <a:gd name="T16" fmla="*/ 0 h 320"/>
                <a:gd name="T17" fmla="*/ 282 w 282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2" h="320">
                  <a:moveTo>
                    <a:pt x="0" y="0"/>
                  </a:moveTo>
                  <a:lnTo>
                    <a:pt x="0" y="135"/>
                  </a:lnTo>
                  <a:lnTo>
                    <a:pt x="281" y="319"/>
                  </a:lnTo>
                  <a:lnTo>
                    <a:pt x="281" y="241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04" name="Freeform 37"/>
            <p:cNvSpPr>
              <a:spLocks/>
            </p:cNvSpPr>
            <p:nvPr/>
          </p:nvSpPr>
          <p:spPr bwMode="auto">
            <a:xfrm>
              <a:off x="5000" y="1007"/>
              <a:ext cx="27" cy="84"/>
            </a:xfrm>
            <a:custGeom>
              <a:avLst/>
              <a:gdLst>
                <a:gd name="T0" fmla="*/ 0 w 27"/>
                <a:gd name="T1" fmla="*/ 16 h 84"/>
                <a:gd name="T2" fmla="*/ 0 w 27"/>
                <a:gd name="T3" fmla="*/ 75 h 84"/>
                <a:gd name="T4" fmla="*/ 26 w 27"/>
                <a:gd name="T5" fmla="*/ 83 h 84"/>
                <a:gd name="T6" fmla="*/ 26 w 27"/>
                <a:gd name="T7" fmla="*/ 0 h 84"/>
                <a:gd name="T8" fmla="*/ 0 w 27"/>
                <a:gd name="T9" fmla="*/ 1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4"/>
                <a:gd name="T17" fmla="*/ 27 w 27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4">
                  <a:moveTo>
                    <a:pt x="0" y="16"/>
                  </a:moveTo>
                  <a:lnTo>
                    <a:pt x="0" y="75"/>
                  </a:lnTo>
                  <a:lnTo>
                    <a:pt x="26" y="83"/>
                  </a:lnTo>
                  <a:lnTo>
                    <a:pt x="26" y="0"/>
                  </a:lnTo>
                  <a:lnTo>
                    <a:pt x="0" y="16"/>
                  </a:lnTo>
                </a:path>
              </a:pathLst>
            </a:custGeom>
            <a:solidFill>
              <a:srgbClr val="3F3F3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05" name="Freeform 38"/>
            <p:cNvSpPr>
              <a:spLocks/>
            </p:cNvSpPr>
            <p:nvPr/>
          </p:nvSpPr>
          <p:spPr bwMode="auto">
            <a:xfrm>
              <a:off x="4987" y="1001"/>
              <a:ext cx="27" cy="84"/>
            </a:xfrm>
            <a:custGeom>
              <a:avLst/>
              <a:gdLst>
                <a:gd name="T0" fmla="*/ 0 w 27"/>
                <a:gd name="T1" fmla="*/ 15 h 84"/>
                <a:gd name="T2" fmla="*/ 0 w 27"/>
                <a:gd name="T3" fmla="*/ 75 h 84"/>
                <a:gd name="T4" fmla="*/ 26 w 27"/>
                <a:gd name="T5" fmla="*/ 83 h 84"/>
                <a:gd name="T6" fmla="*/ 26 w 27"/>
                <a:gd name="T7" fmla="*/ 0 h 84"/>
                <a:gd name="T8" fmla="*/ 0 w 27"/>
                <a:gd name="T9" fmla="*/ 15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4"/>
                <a:gd name="T17" fmla="*/ 27 w 27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4">
                  <a:moveTo>
                    <a:pt x="0" y="15"/>
                  </a:moveTo>
                  <a:lnTo>
                    <a:pt x="0" y="75"/>
                  </a:lnTo>
                  <a:lnTo>
                    <a:pt x="26" y="83"/>
                  </a:lnTo>
                  <a:lnTo>
                    <a:pt x="26" y="0"/>
                  </a:lnTo>
                  <a:lnTo>
                    <a:pt x="0" y="15"/>
                  </a:lnTo>
                </a:path>
              </a:pathLst>
            </a:custGeom>
            <a:solidFill>
              <a:srgbClr val="3F3F3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06" name="Freeform 39"/>
            <p:cNvSpPr>
              <a:spLocks/>
            </p:cNvSpPr>
            <p:nvPr/>
          </p:nvSpPr>
          <p:spPr bwMode="auto">
            <a:xfrm>
              <a:off x="4975" y="994"/>
              <a:ext cx="26" cy="84"/>
            </a:xfrm>
            <a:custGeom>
              <a:avLst/>
              <a:gdLst>
                <a:gd name="T0" fmla="*/ 0 w 26"/>
                <a:gd name="T1" fmla="*/ 15 h 84"/>
                <a:gd name="T2" fmla="*/ 0 w 26"/>
                <a:gd name="T3" fmla="*/ 75 h 84"/>
                <a:gd name="T4" fmla="*/ 25 w 26"/>
                <a:gd name="T5" fmla="*/ 83 h 84"/>
                <a:gd name="T6" fmla="*/ 25 w 26"/>
                <a:gd name="T7" fmla="*/ 0 h 84"/>
                <a:gd name="T8" fmla="*/ 0 w 26"/>
                <a:gd name="T9" fmla="*/ 15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84"/>
                <a:gd name="T17" fmla="*/ 26 w 2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84">
                  <a:moveTo>
                    <a:pt x="0" y="15"/>
                  </a:moveTo>
                  <a:lnTo>
                    <a:pt x="0" y="75"/>
                  </a:lnTo>
                  <a:lnTo>
                    <a:pt x="25" y="83"/>
                  </a:lnTo>
                  <a:lnTo>
                    <a:pt x="25" y="0"/>
                  </a:lnTo>
                  <a:lnTo>
                    <a:pt x="0" y="15"/>
                  </a:lnTo>
                </a:path>
              </a:pathLst>
            </a:custGeom>
            <a:solidFill>
              <a:srgbClr val="5F5F5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07" name="Freeform 40"/>
            <p:cNvSpPr>
              <a:spLocks/>
            </p:cNvSpPr>
            <p:nvPr/>
          </p:nvSpPr>
          <p:spPr bwMode="auto">
            <a:xfrm>
              <a:off x="4961" y="989"/>
              <a:ext cx="28" cy="85"/>
            </a:xfrm>
            <a:custGeom>
              <a:avLst/>
              <a:gdLst>
                <a:gd name="T0" fmla="*/ 0 w 28"/>
                <a:gd name="T1" fmla="*/ 16 h 85"/>
                <a:gd name="T2" fmla="*/ 0 w 28"/>
                <a:gd name="T3" fmla="*/ 75 h 85"/>
                <a:gd name="T4" fmla="*/ 27 w 28"/>
                <a:gd name="T5" fmla="*/ 84 h 85"/>
                <a:gd name="T6" fmla="*/ 27 w 28"/>
                <a:gd name="T7" fmla="*/ 0 h 85"/>
                <a:gd name="T8" fmla="*/ 0 w 28"/>
                <a:gd name="T9" fmla="*/ 16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5"/>
                <a:gd name="T17" fmla="*/ 28 w 28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5">
                  <a:moveTo>
                    <a:pt x="0" y="16"/>
                  </a:moveTo>
                  <a:lnTo>
                    <a:pt x="0" y="75"/>
                  </a:lnTo>
                  <a:lnTo>
                    <a:pt x="27" y="84"/>
                  </a:lnTo>
                  <a:lnTo>
                    <a:pt x="27" y="0"/>
                  </a:lnTo>
                  <a:lnTo>
                    <a:pt x="0" y="16"/>
                  </a:lnTo>
                </a:path>
              </a:pathLst>
            </a:custGeom>
            <a:solidFill>
              <a:srgbClr val="5F5F5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08" name="Freeform 41"/>
            <p:cNvSpPr>
              <a:spLocks/>
            </p:cNvSpPr>
            <p:nvPr/>
          </p:nvSpPr>
          <p:spPr bwMode="auto">
            <a:xfrm>
              <a:off x="4949" y="982"/>
              <a:ext cx="27" cy="84"/>
            </a:xfrm>
            <a:custGeom>
              <a:avLst/>
              <a:gdLst>
                <a:gd name="T0" fmla="*/ 0 w 27"/>
                <a:gd name="T1" fmla="*/ 15 h 84"/>
                <a:gd name="T2" fmla="*/ 0 w 27"/>
                <a:gd name="T3" fmla="*/ 75 h 84"/>
                <a:gd name="T4" fmla="*/ 26 w 27"/>
                <a:gd name="T5" fmla="*/ 83 h 84"/>
                <a:gd name="T6" fmla="*/ 26 w 27"/>
                <a:gd name="T7" fmla="*/ 0 h 84"/>
                <a:gd name="T8" fmla="*/ 0 w 27"/>
                <a:gd name="T9" fmla="*/ 15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4"/>
                <a:gd name="T17" fmla="*/ 27 w 27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4">
                  <a:moveTo>
                    <a:pt x="0" y="15"/>
                  </a:moveTo>
                  <a:lnTo>
                    <a:pt x="0" y="75"/>
                  </a:lnTo>
                  <a:lnTo>
                    <a:pt x="26" y="83"/>
                  </a:lnTo>
                  <a:lnTo>
                    <a:pt x="26" y="0"/>
                  </a:lnTo>
                  <a:lnTo>
                    <a:pt x="0" y="15"/>
                  </a:lnTo>
                </a:path>
              </a:pathLst>
            </a:custGeom>
            <a:solidFill>
              <a:srgbClr val="5F5F5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09" name="Freeform 42"/>
            <p:cNvSpPr>
              <a:spLocks/>
            </p:cNvSpPr>
            <p:nvPr/>
          </p:nvSpPr>
          <p:spPr bwMode="auto">
            <a:xfrm>
              <a:off x="4936" y="977"/>
              <a:ext cx="28" cy="84"/>
            </a:xfrm>
            <a:custGeom>
              <a:avLst/>
              <a:gdLst>
                <a:gd name="T0" fmla="*/ 0 w 28"/>
                <a:gd name="T1" fmla="*/ 15 h 84"/>
                <a:gd name="T2" fmla="*/ 0 w 28"/>
                <a:gd name="T3" fmla="*/ 75 h 84"/>
                <a:gd name="T4" fmla="*/ 27 w 28"/>
                <a:gd name="T5" fmla="*/ 83 h 84"/>
                <a:gd name="T6" fmla="*/ 27 w 28"/>
                <a:gd name="T7" fmla="*/ 0 h 84"/>
                <a:gd name="T8" fmla="*/ 0 w 28"/>
                <a:gd name="T9" fmla="*/ 15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4"/>
                <a:gd name="T17" fmla="*/ 28 w 2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4">
                  <a:moveTo>
                    <a:pt x="0" y="15"/>
                  </a:moveTo>
                  <a:lnTo>
                    <a:pt x="0" y="75"/>
                  </a:lnTo>
                  <a:lnTo>
                    <a:pt x="27" y="83"/>
                  </a:lnTo>
                  <a:lnTo>
                    <a:pt x="27" y="0"/>
                  </a:lnTo>
                  <a:lnTo>
                    <a:pt x="0" y="15"/>
                  </a:lnTo>
                </a:path>
              </a:pathLst>
            </a:custGeom>
            <a:solidFill>
              <a:srgbClr val="5F5F5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10" name="Freeform 43"/>
            <p:cNvSpPr>
              <a:spLocks/>
            </p:cNvSpPr>
            <p:nvPr/>
          </p:nvSpPr>
          <p:spPr bwMode="auto">
            <a:xfrm>
              <a:off x="4924" y="970"/>
              <a:ext cx="27" cy="84"/>
            </a:xfrm>
            <a:custGeom>
              <a:avLst/>
              <a:gdLst>
                <a:gd name="T0" fmla="*/ 0 w 27"/>
                <a:gd name="T1" fmla="*/ 15 h 84"/>
                <a:gd name="T2" fmla="*/ 0 w 27"/>
                <a:gd name="T3" fmla="*/ 75 h 84"/>
                <a:gd name="T4" fmla="*/ 26 w 27"/>
                <a:gd name="T5" fmla="*/ 83 h 84"/>
                <a:gd name="T6" fmla="*/ 26 w 27"/>
                <a:gd name="T7" fmla="*/ 0 h 84"/>
                <a:gd name="T8" fmla="*/ 0 w 27"/>
                <a:gd name="T9" fmla="*/ 15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4"/>
                <a:gd name="T17" fmla="*/ 27 w 27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4">
                  <a:moveTo>
                    <a:pt x="0" y="15"/>
                  </a:moveTo>
                  <a:lnTo>
                    <a:pt x="0" y="75"/>
                  </a:lnTo>
                  <a:lnTo>
                    <a:pt x="26" y="83"/>
                  </a:lnTo>
                  <a:lnTo>
                    <a:pt x="26" y="0"/>
                  </a:lnTo>
                  <a:lnTo>
                    <a:pt x="0" y="15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11" name="Freeform 44"/>
            <p:cNvSpPr>
              <a:spLocks/>
            </p:cNvSpPr>
            <p:nvPr/>
          </p:nvSpPr>
          <p:spPr bwMode="auto">
            <a:xfrm>
              <a:off x="4910" y="965"/>
              <a:ext cx="28" cy="85"/>
            </a:xfrm>
            <a:custGeom>
              <a:avLst/>
              <a:gdLst>
                <a:gd name="T0" fmla="*/ 0 w 28"/>
                <a:gd name="T1" fmla="*/ 16 h 85"/>
                <a:gd name="T2" fmla="*/ 0 w 28"/>
                <a:gd name="T3" fmla="*/ 75 h 85"/>
                <a:gd name="T4" fmla="*/ 27 w 28"/>
                <a:gd name="T5" fmla="*/ 84 h 85"/>
                <a:gd name="T6" fmla="*/ 27 w 28"/>
                <a:gd name="T7" fmla="*/ 0 h 85"/>
                <a:gd name="T8" fmla="*/ 0 w 28"/>
                <a:gd name="T9" fmla="*/ 16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5"/>
                <a:gd name="T17" fmla="*/ 28 w 28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5">
                  <a:moveTo>
                    <a:pt x="0" y="16"/>
                  </a:moveTo>
                  <a:lnTo>
                    <a:pt x="0" y="75"/>
                  </a:lnTo>
                  <a:lnTo>
                    <a:pt x="27" y="84"/>
                  </a:lnTo>
                  <a:lnTo>
                    <a:pt x="27" y="0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12" name="Freeform 45"/>
            <p:cNvSpPr>
              <a:spLocks/>
            </p:cNvSpPr>
            <p:nvPr/>
          </p:nvSpPr>
          <p:spPr bwMode="auto">
            <a:xfrm>
              <a:off x="4898" y="960"/>
              <a:ext cx="28" cy="83"/>
            </a:xfrm>
            <a:custGeom>
              <a:avLst/>
              <a:gdLst>
                <a:gd name="T0" fmla="*/ 0 w 28"/>
                <a:gd name="T1" fmla="*/ 15 h 83"/>
                <a:gd name="T2" fmla="*/ 0 w 28"/>
                <a:gd name="T3" fmla="*/ 74 h 83"/>
                <a:gd name="T4" fmla="*/ 27 w 28"/>
                <a:gd name="T5" fmla="*/ 82 h 83"/>
                <a:gd name="T6" fmla="*/ 27 w 28"/>
                <a:gd name="T7" fmla="*/ 0 h 83"/>
                <a:gd name="T8" fmla="*/ 0 w 28"/>
                <a:gd name="T9" fmla="*/ 15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3"/>
                <a:gd name="T17" fmla="*/ 28 w 2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3">
                  <a:moveTo>
                    <a:pt x="0" y="15"/>
                  </a:moveTo>
                  <a:lnTo>
                    <a:pt x="0" y="74"/>
                  </a:lnTo>
                  <a:lnTo>
                    <a:pt x="27" y="82"/>
                  </a:lnTo>
                  <a:lnTo>
                    <a:pt x="27" y="0"/>
                  </a:lnTo>
                  <a:lnTo>
                    <a:pt x="0" y="15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13" name="Freeform 46"/>
            <p:cNvSpPr>
              <a:spLocks/>
            </p:cNvSpPr>
            <p:nvPr/>
          </p:nvSpPr>
          <p:spPr bwMode="auto">
            <a:xfrm>
              <a:off x="4885" y="954"/>
              <a:ext cx="28" cy="83"/>
            </a:xfrm>
            <a:custGeom>
              <a:avLst/>
              <a:gdLst>
                <a:gd name="T0" fmla="*/ 0 w 28"/>
                <a:gd name="T1" fmla="*/ 15 h 83"/>
                <a:gd name="T2" fmla="*/ 0 w 28"/>
                <a:gd name="T3" fmla="*/ 74 h 83"/>
                <a:gd name="T4" fmla="*/ 27 w 28"/>
                <a:gd name="T5" fmla="*/ 82 h 83"/>
                <a:gd name="T6" fmla="*/ 27 w 28"/>
                <a:gd name="T7" fmla="*/ 0 h 83"/>
                <a:gd name="T8" fmla="*/ 0 w 28"/>
                <a:gd name="T9" fmla="*/ 15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3"/>
                <a:gd name="T17" fmla="*/ 28 w 2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3">
                  <a:moveTo>
                    <a:pt x="0" y="15"/>
                  </a:moveTo>
                  <a:lnTo>
                    <a:pt x="0" y="74"/>
                  </a:lnTo>
                  <a:lnTo>
                    <a:pt x="27" y="82"/>
                  </a:lnTo>
                  <a:lnTo>
                    <a:pt x="27" y="0"/>
                  </a:lnTo>
                  <a:lnTo>
                    <a:pt x="0" y="15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14" name="Freeform 47"/>
            <p:cNvSpPr>
              <a:spLocks/>
            </p:cNvSpPr>
            <p:nvPr/>
          </p:nvSpPr>
          <p:spPr bwMode="auto">
            <a:xfrm>
              <a:off x="4873" y="946"/>
              <a:ext cx="28" cy="84"/>
            </a:xfrm>
            <a:custGeom>
              <a:avLst/>
              <a:gdLst>
                <a:gd name="T0" fmla="*/ 0 w 28"/>
                <a:gd name="T1" fmla="*/ 16 h 84"/>
                <a:gd name="T2" fmla="*/ 0 w 28"/>
                <a:gd name="T3" fmla="*/ 75 h 84"/>
                <a:gd name="T4" fmla="*/ 27 w 28"/>
                <a:gd name="T5" fmla="*/ 83 h 84"/>
                <a:gd name="T6" fmla="*/ 27 w 28"/>
                <a:gd name="T7" fmla="*/ 0 h 84"/>
                <a:gd name="T8" fmla="*/ 0 w 28"/>
                <a:gd name="T9" fmla="*/ 1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4"/>
                <a:gd name="T17" fmla="*/ 28 w 2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4">
                  <a:moveTo>
                    <a:pt x="0" y="16"/>
                  </a:moveTo>
                  <a:lnTo>
                    <a:pt x="0" y="75"/>
                  </a:lnTo>
                  <a:lnTo>
                    <a:pt x="27" y="83"/>
                  </a:lnTo>
                  <a:lnTo>
                    <a:pt x="27" y="0"/>
                  </a:lnTo>
                  <a:lnTo>
                    <a:pt x="0" y="16"/>
                  </a:lnTo>
                </a:path>
              </a:pathLst>
            </a:custGeom>
            <a:solidFill>
              <a:srgbClr val="9F9F9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15" name="Freeform 48"/>
            <p:cNvSpPr>
              <a:spLocks/>
            </p:cNvSpPr>
            <p:nvPr/>
          </p:nvSpPr>
          <p:spPr bwMode="auto">
            <a:xfrm>
              <a:off x="4860" y="941"/>
              <a:ext cx="28" cy="84"/>
            </a:xfrm>
            <a:custGeom>
              <a:avLst/>
              <a:gdLst>
                <a:gd name="T0" fmla="*/ 0 w 28"/>
                <a:gd name="T1" fmla="*/ 16 h 84"/>
                <a:gd name="T2" fmla="*/ 0 w 28"/>
                <a:gd name="T3" fmla="*/ 75 h 84"/>
                <a:gd name="T4" fmla="*/ 27 w 28"/>
                <a:gd name="T5" fmla="*/ 83 h 84"/>
                <a:gd name="T6" fmla="*/ 27 w 28"/>
                <a:gd name="T7" fmla="*/ 0 h 84"/>
                <a:gd name="T8" fmla="*/ 0 w 28"/>
                <a:gd name="T9" fmla="*/ 1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4"/>
                <a:gd name="T17" fmla="*/ 28 w 2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4">
                  <a:moveTo>
                    <a:pt x="0" y="16"/>
                  </a:moveTo>
                  <a:lnTo>
                    <a:pt x="0" y="75"/>
                  </a:lnTo>
                  <a:lnTo>
                    <a:pt x="27" y="83"/>
                  </a:lnTo>
                  <a:lnTo>
                    <a:pt x="27" y="0"/>
                  </a:lnTo>
                  <a:lnTo>
                    <a:pt x="0" y="16"/>
                  </a:lnTo>
                </a:path>
              </a:pathLst>
            </a:custGeom>
            <a:solidFill>
              <a:srgbClr val="9F9F9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16" name="Freeform 49"/>
            <p:cNvSpPr>
              <a:spLocks/>
            </p:cNvSpPr>
            <p:nvPr/>
          </p:nvSpPr>
          <p:spPr bwMode="auto">
            <a:xfrm>
              <a:off x="4848" y="935"/>
              <a:ext cx="28" cy="84"/>
            </a:xfrm>
            <a:custGeom>
              <a:avLst/>
              <a:gdLst>
                <a:gd name="T0" fmla="*/ 0 w 28"/>
                <a:gd name="T1" fmla="*/ 15 h 84"/>
                <a:gd name="T2" fmla="*/ 0 w 28"/>
                <a:gd name="T3" fmla="*/ 75 h 84"/>
                <a:gd name="T4" fmla="*/ 27 w 28"/>
                <a:gd name="T5" fmla="*/ 83 h 84"/>
                <a:gd name="T6" fmla="*/ 27 w 28"/>
                <a:gd name="T7" fmla="*/ 0 h 84"/>
                <a:gd name="T8" fmla="*/ 0 w 28"/>
                <a:gd name="T9" fmla="*/ 15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4"/>
                <a:gd name="T17" fmla="*/ 28 w 2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4">
                  <a:moveTo>
                    <a:pt x="0" y="15"/>
                  </a:moveTo>
                  <a:lnTo>
                    <a:pt x="0" y="75"/>
                  </a:lnTo>
                  <a:lnTo>
                    <a:pt x="27" y="83"/>
                  </a:lnTo>
                  <a:lnTo>
                    <a:pt x="27" y="0"/>
                  </a:lnTo>
                  <a:lnTo>
                    <a:pt x="0" y="15"/>
                  </a:lnTo>
                </a:path>
              </a:pathLst>
            </a:custGeom>
            <a:solidFill>
              <a:srgbClr val="9F9F9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17" name="Freeform 50"/>
            <p:cNvSpPr>
              <a:spLocks/>
            </p:cNvSpPr>
            <p:nvPr/>
          </p:nvSpPr>
          <p:spPr bwMode="auto">
            <a:xfrm>
              <a:off x="4835" y="929"/>
              <a:ext cx="28" cy="84"/>
            </a:xfrm>
            <a:custGeom>
              <a:avLst/>
              <a:gdLst>
                <a:gd name="T0" fmla="*/ 0 w 28"/>
                <a:gd name="T1" fmla="*/ 16 h 84"/>
                <a:gd name="T2" fmla="*/ 0 w 28"/>
                <a:gd name="T3" fmla="*/ 75 h 84"/>
                <a:gd name="T4" fmla="*/ 27 w 28"/>
                <a:gd name="T5" fmla="*/ 83 h 84"/>
                <a:gd name="T6" fmla="*/ 27 w 28"/>
                <a:gd name="T7" fmla="*/ 0 h 84"/>
                <a:gd name="T8" fmla="*/ 0 w 28"/>
                <a:gd name="T9" fmla="*/ 1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4"/>
                <a:gd name="T17" fmla="*/ 28 w 2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4">
                  <a:moveTo>
                    <a:pt x="0" y="16"/>
                  </a:moveTo>
                  <a:lnTo>
                    <a:pt x="0" y="75"/>
                  </a:lnTo>
                  <a:lnTo>
                    <a:pt x="27" y="83"/>
                  </a:lnTo>
                  <a:lnTo>
                    <a:pt x="27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18" name="Freeform 51"/>
            <p:cNvSpPr>
              <a:spLocks/>
            </p:cNvSpPr>
            <p:nvPr/>
          </p:nvSpPr>
          <p:spPr bwMode="auto">
            <a:xfrm>
              <a:off x="4823" y="923"/>
              <a:ext cx="28" cy="84"/>
            </a:xfrm>
            <a:custGeom>
              <a:avLst/>
              <a:gdLst>
                <a:gd name="T0" fmla="*/ 0 w 28"/>
                <a:gd name="T1" fmla="*/ 16 h 84"/>
                <a:gd name="T2" fmla="*/ 0 w 28"/>
                <a:gd name="T3" fmla="*/ 75 h 84"/>
                <a:gd name="T4" fmla="*/ 27 w 28"/>
                <a:gd name="T5" fmla="*/ 83 h 84"/>
                <a:gd name="T6" fmla="*/ 27 w 28"/>
                <a:gd name="T7" fmla="*/ 0 h 84"/>
                <a:gd name="T8" fmla="*/ 0 w 28"/>
                <a:gd name="T9" fmla="*/ 1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4"/>
                <a:gd name="T17" fmla="*/ 28 w 2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4">
                  <a:moveTo>
                    <a:pt x="0" y="16"/>
                  </a:moveTo>
                  <a:lnTo>
                    <a:pt x="0" y="75"/>
                  </a:lnTo>
                  <a:lnTo>
                    <a:pt x="27" y="83"/>
                  </a:lnTo>
                  <a:lnTo>
                    <a:pt x="27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19" name="Freeform 52"/>
            <p:cNvSpPr>
              <a:spLocks/>
            </p:cNvSpPr>
            <p:nvPr/>
          </p:nvSpPr>
          <p:spPr bwMode="auto">
            <a:xfrm>
              <a:off x="4810" y="917"/>
              <a:ext cx="28" cy="84"/>
            </a:xfrm>
            <a:custGeom>
              <a:avLst/>
              <a:gdLst>
                <a:gd name="T0" fmla="*/ 0 w 28"/>
                <a:gd name="T1" fmla="*/ 16 h 84"/>
                <a:gd name="T2" fmla="*/ 0 w 28"/>
                <a:gd name="T3" fmla="*/ 75 h 84"/>
                <a:gd name="T4" fmla="*/ 27 w 28"/>
                <a:gd name="T5" fmla="*/ 83 h 84"/>
                <a:gd name="T6" fmla="*/ 27 w 28"/>
                <a:gd name="T7" fmla="*/ 0 h 84"/>
                <a:gd name="T8" fmla="*/ 0 w 28"/>
                <a:gd name="T9" fmla="*/ 1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4"/>
                <a:gd name="T17" fmla="*/ 28 w 2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4">
                  <a:moveTo>
                    <a:pt x="0" y="16"/>
                  </a:moveTo>
                  <a:lnTo>
                    <a:pt x="0" y="75"/>
                  </a:lnTo>
                  <a:lnTo>
                    <a:pt x="27" y="83"/>
                  </a:lnTo>
                  <a:lnTo>
                    <a:pt x="27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20" name="Freeform 53"/>
            <p:cNvSpPr>
              <a:spLocks/>
            </p:cNvSpPr>
            <p:nvPr/>
          </p:nvSpPr>
          <p:spPr bwMode="auto">
            <a:xfrm>
              <a:off x="4986" y="912"/>
              <a:ext cx="28" cy="71"/>
            </a:xfrm>
            <a:custGeom>
              <a:avLst/>
              <a:gdLst>
                <a:gd name="T0" fmla="*/ 0 w 28"/>
                <a:gd name="T1" fmla="*/ 15 h 71"/>
                <a:gd name="T2" fmla="*/ 0 w 28"/>
                <a:gd name="T3" fmla="*/ 57 h 71"/>
                <a:gd name="T4" fmla="*/ 27 w 28"/>
                <a:gd name="T5" fmla="*/ 70 h 71"/>
                <a:gd name="T6" fmla="*/ 27 w 28"/>
                <a:gd name="T7" fmla="*/ 0 h 71"/>
                <a:gd name="T8" fmla="*/ 0 w 28"/>
                <a:gd name="T9" fmla="*/ 15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71"/>
                <a:gd name="T17" fmla="*/ 28 w 2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71">
                  <a:moveTo>
                    <a:pt x="0" y="15"/>
                  </a:moveTo>
                  <a:lnTo>
                    <a:pt x="0" y="57"/>
                  </a:lnTo>
                  <a:lnTo>
                    <a:pt x="27" y="70"/>
                  </a:lnTo>
                  <a:lnTo>
                    <a:pt x="27" y="0"/>
                  </a:lnTo>
                  <a:lnTo>
                    <a:pt x="0" y="15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21" name="Freeform 54"/>
            <p:cNvSpPr>
              <a:spLocks/>
            </p:cNvSpPr>
            <p:nvPr/>
          </p:nvSpPr>
          <p:spPr bwMode="auto">
            <a:xfrm>
              <a:off x="4975" y="904"/>
              <a:ext cx="26" cy="68"/>
            </a:xfrm>
            <a:custGeom>
              <a:avLst/>
              <a:gdLst>
                <a:gd name="T0" fmla="*/ 0 w 26"/>
                <a:gd name="T1" fmla="*/ 15 h 68"/>
                <a:gd name="T2" fmla="*/ 0 w 26"/>
                <a:gd name="T3" fmla="*/ 55 h 68"/>
                <a:gd name="T4" fmla="*/ 25 w 26"/>
                <a:gd name="T5" fmla="*/ 67 h 68"/>
                <a:gd name="T6" fmla="*/ 25 w 26"/>
                <a:gd name="T7" fmla="*/ 0 h 68"/>
                <a:gd name="T8" fmla="*/ 0 w 26"/>
                <a:gd name="T9" fmla="*/ 15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8"/>
                <a:gd name="T17" fmla="*/ 26 w 2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8">
                  <a:moveTo>
                    <a:pt x="0" y="15"/>
                  </a:moveTo>
                  <a:lnTo>
                    <a:pt x="0" y="55"/>
                  </a:lnTo>
                  <a:lnTo>
                    <a:pt x="25" y="67"/>
                  </a:lnTo>
                  <a:lnTo>
                    <a:pt x="25" y="0"/>
                  </a:lnTo>
                  <a:lnTo>
                    <a:pt x="0" y="15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22" name="Freeform 55"/>
            <p:cNvSpPr>
              <a:spLocks/>
            </p:cNvSpPr>
            <p:nvPr/>
          </p:nvSpPr>
          <p:spPr bwMode="auto">
            <a:xfrm>
              <a:off x="4961" y="897"/>
              <a:ext cx="28" cy="71"/>
            </a:xfrm>
            <a:custGeom>
              <a:avLst/>
              <a:gdLst>
                <a:gd name="T0" fmla="*/ 0 w 28"/>
                <a:gd name="T1" fmla="*/ 15 h 71"/>
                <a:gd name="T2" fmla="*/ 0 w 28"/>
                <a:gd name="T3" fmla="*/ 63 h 71"/>
                <a:gd name="T4" fmla="*/ 27 w 28"/>
                <a:gd name="T5" fmla="*/ 70 h 71"/>
                <a:gd name="T6" fmla="*/ 27 w 28"/>
                <a:gd name="T7" fmla="*/ 0 h 71"/>
                <a:gd name="T8" fmla="*/ 0 w 28"/>
                <a:gd name="T9" fmla="*/ 15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71"/>
                <a:gd name="T17" fmla="*/ 28 w 2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71">
                  <a:moveTo>
                    <a:pt x="0" y="15"/>
                  </a:moveTo>
                  <a:lnTo>
                    <a:pt x="0" y="63"/>
                  </a:lnTo>
                  <a:lnTo>
                    <a:pt x="27" y="70"/>
                  </a:lnTo>
                  <a:lnTo>
                    <a:pt x="27" y="0"/>
                  </a:lnTo>
                  <a:lnTo>
                    <a:pt x="0" y="15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23" name="Freeform 56"/>
            <p:cNvSpPr>
              <a:spLocks/>
            </p:cNvSpPr>
            <p:nvPr/>
          </p:nvSpPr>
          <p:spPr bwMode="auto">
            <a:xfrm>
              <a:off x="4949" y="888"/>
              <a:ext cx="27" cy="73"/>
            </a:xfrm>
            <a:custGeom>
              <a:avLst/>
              <a:gdLst>
                <a:gd name="T0" fmla="*/ 0 w 27"/>
                <a:gd name="T1" fmla="*/ 15 h 73"/>
                <a:gd name="T2" fmla="*/ 0 w 27"/>
                <a:gd name="T3" fmla="*/ 64 h 73"/>
                <a:gd name="T4" fmla="*/ 26 w 27"/>
                <a:gd name="T5" fmla="*/ 72 h 73"/>
                <a:gd name="T6" fmla="*/ 26 w 27"/>
                <a:gd name="T7" fmla="*/ 0 h 73"/>
                <a:gd name="T8" fmla="*/ 0 w 27"/>
                <a:gd name="T9" fmla="*/ 15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73"/>
                <a:gd name="T17" fmla="*/ 27 w 2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73">
                  <a:moveTo>
                    <a:pt x="0" y="15"/>
                  </a:moveTo>
                  <a:lnTo>
                    <a:pt x="0" y="64"/>
                  </a:lnTo>
                  <a:lnTo>
                    <a:pt x="26" y="72"/>
                  </a:lnTo>
                  <a:lnTo>
                    <a:pt x="26" y="0"/>
                  </a:lnTo>
                  <a:lnTo>
                    <a:pt x="0" y="15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24" name="Freeform 57"/>
            <p:cNvSpPr>
              <a:spLocks/>
            </p:cNvSpPr>
            <p:nvPr/>
          </p:nvSpPr>
          <p:spPr bwMode="auto">
            <a:xfrm>
              <a:off x="4936" y="879"/>
              <a:ext cx="28" cy="84"/>
            </a:xfrm>
            <a:custGeom>
              <a:avLst/>
              <a:gdLst>
                <a:gd name="T0" fmla="*/ 0 w 28"/>
                <a:gd name="T1" fmla="*/ 16 h 84"/>
                <a:gd name="T2" fmla="*/ 0 w 28"/>
                <a:gd name="T3" fmla="*/ 75 h 84"/>
                <a:gd name="T4" fmla="*/ 27 w 28"/>
                <a:gd name="T5" fmla="*/ 83 h 84"/>
                <a:gd name="T6" fmla="*/ 27 w 28"/>
                <a:gd name="T7" fmla="*/ 0 h 84"/>
                <a:gd name="T8" fmla="*/ 0 w 28"/>
                <a:gd name="T9" fmla="*/ 1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4"/>
                <a:gd name="T17" fmla="*/ 28 w 2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4">
                  <a:moveTo>
                    <a:pt x="0" y="16"/>
                  </a:moveTo>
                  <a:lnTo>
                    <a:pt x="0" y="75"/>
                  </a:lnTo>
                  <a:lnTo>
                    <a:pt x="27" y="83"/>
                  </a:lnTo>
                  <a:lnTo>
                    <a:pt x="27" y="0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25" name="Freeform 58"/>
            <p:cNvSpPr>
              <a:spLocks/>
            </p:cNvSpPr>
            <p:nvPr/>
          </p:nvSpPr>
          <p:spPr bwMode="auto">
            <a:xfrm>
              <a:off x="4923" y="871"/>
              <a:ext cx="28" cy="83"/>
            </a:xfrm>
            <a:custGeom>
              <a:avLst/>
              <a:gdLst>
                <a:gd name="T0" fmla="*/ 0 w 28"/>
                <a:gd name="T1" fmla="*/ 15 h 83"/>
                <a:gd name="T2" fmla="*/ 0 w 28"/>
                <a:gd name="T3" fmla="*/ 74 h 83"/>
                <a:gd name="T4" fmla="*/ 27 w 28"/>
                <a:gd name="T5" fmla="*/ 82 h 83"/>
                <a:gd name="T6" fmla="*/ 27 w 28"/>
                <a:gd name="T7" fmla="*/ 0 h 83"/>
                <a:gd name="T8" fmla="*/ 0 w 28"/>
                <a:gd name="T9" fmla="*/ 15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3"/>
                <a:gd name="T17" fmla="*/ 28 w 2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3">
                  <a:moveTo>
                    <a:pt x="0" y="15"/>
                  </a:moveTo>
                  <a:lnTo>
                    <a:pt x="0" y="74"/>
                  </a:lnTo>
                  <a:lnTo>
                    <a:pt x="27" y="82"/>
                  </a:lnTo>
                  <a:lnTo>
                    <a:pt x="27" y="0"/>
                  </a:lnTo>
                  <a:lnTo>
                    <a:pt x="0" y="15"/>
                  </a:lnTo>
                </a:path>
              </a:pathLst>
            </a:custGeom>
            <a:solidFill>
              <a:srgbClr val="9F9F9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26" name="Freeform 59"/>
            <p:cNvSpPr>
              <a:spLocks/>
            </p:cNvSpPr>
            <p:nvPr/>
          </p:nvSpPr>
          <p:spPr bwMode="auto">
            <a:xfrm>
              <a:off x="4909" y="863"/>
              <a:ext cx="28" cy="84"/>
            </a:xfrm>
            <a:custGeom>
              <a:avLst/>
              <a:gdLst>
                <a:gd name="T0" fmla="*/ 0 w 28"/>
                <a:gd name="T1" fmla="*/ 15 h 84"/>
                <a:gd name="T2" fmla="*/ 0 w 28"/>
                <a:gd name="T3" fmla="*/ 75 h 84"/>
                <a:gd name="T4" fmla="*/ 27 w 28"/>
                <a:gd name="T5" fmla="*/ 83 h 84"/>
                <a:gd name="T6" fmla="*/ 27 w 28"/>
                <a:gd name="T7" fmla="*/ 0 h 84"/>
                <a:gd name="T8" fmla="*/ 0 w 28"/>
                <a:gd name="T9" fmla="*/ 15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4"/>
                <a:gd name="T17" fmla="*/ 28 w 2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4">
                  <a:moveTo>
                    <a:pt x="0" y="15"/>
                  </a:moveTo>
                  <a:lnTo>
                    <a:pt x="0" y="75"/>
                  </a:lnTo>
                  <a:lnTo>
                    <a:pt x="27" y="83"/>
                  </a:lnTo>
                  <a:lnTo>
                    <a:pt x="27" y="0"/>
                  </a:lnTo>
                  <a:lnTo>
                    <a:pt x="0" y="15"/>
                  </a:lnTo>
                </a:path>
              </a:pathLst>
            </a:custGeom>
            <a:solidFill>
              <a:srgbClr val="9F9F9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27" name="Freeform 60"/>
            <p:cNvSpPr>
              <a:spLocks/>
            </p:cNvSpPr>
            <p:nvPr/>
          </p:nvSpPr>
          <p:spPr bwMode="auto">
            <a:xfrm>
              <a:off x="4897" y="855"/>
              <a:ext cx="28" cy="83"/>
            </a:xfrm>
            <a:custGeom>
              <a:avLst/>
              <a:gdLst>
                <a:gd name="T0" fmla="*/ 0 w 28"/>
                <a:gd name="T1" fmla="*/ 15 h 83"/>
                <a:gd name="T2" fmla="*/ 0 w 28"/>
                <a:gd name="T3" fmla="*/ 74 h 83"/>
                <a:gd name="T4" fmla="*/ 27 w 28"/>
                <a:gd name="T5" fmla="*/ 82 h 83"/>
                <a:gd name="T6" fmla="*/ 27 w 28"/>
                <a:gd name="T7" fmla="*/ 0 h 83"/>
                <a:gd name="T8" fmla="*/ 0 w 28"/>
                <a:gd name="T9" fmla="*/ 15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3"/>
                <a:gd name="T17" fmla="*/ 28 w 2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3">
                  <a:moveTo>
                    <a:pt x="0" y="15"/>
                  </a:moveTo>
                  <a:lnTo>
                    <a:pt x="0" y="74"/>
                  </a:lnTo>
                  <a:lnTo>
                    <a:pt x="27" y="82"/>
                  </a:lnTo>
                  <a:lnTo>
                    <a:pt x="27" y="0"/>
                  </a:lnTo>
                  <a:lnTo>
                    <a:pt x="0" y="15"/>
                  </a:lnTo>
                </a:path>
              </a:pathLst>
            </a:custGeom>
            <a:solidFill>
              <a:srgbClr val="9F9F9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28" name="Freeform 61"/>
            <p:cNvSpPr>
              <a:spLocks/>
            </p:cNvSpPr>
            <p:nvPr/>
          </p:nvSpPr>
          <p:spPr bwMode="auto">
            <a:xfrm>
              <a:off x="4884" y="846"/>
              <a:ext cx="29" cy="84"/>
            </a:xfrm>
            <a:custGeom>
              <a:avLst/>
              <a:gdLst>
                <a:gd name="T0" fmla="*/ 0 w 29"/>
                <a:gd name="T1" fmla="*/ 15 h 84"/>
                <a:gd name="T2" fmla="*/ 0 w 29"/>
                <a:gd name="T3" fmla="*/ 75 h 84"/>
                <a:gd name="T4" fmla="*/ 28 w 29"/>
                <a:gd name="T5" fmla="*/ 83 h 84"/>
                <a:gd name="T6" fmla="*/ 28 w 29"/>
                <a:gd name="T7" fmla="*/ 0 h 84"/>
                <a:gd name="T8" fmla="*/ 0 w 29"/>
                <a:gd name="T9" fmla="*/ 15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84"/>
                <a:gd name="T17" fmla="*/ 29 w 2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84">
                  <a:moveTo>
                    <a:pt x="0" y="15"/>
                  </a:moveTo>
                  <a:lnTo>
                    <a:pt x="0" y="75"/>
                  </a:lnTo>
                  <a:lnTo>
                    <a:pt x="28" y="83"/>
                  </a:lnTo>
                  <a:lnTo>
                    <a:pt x="28" y="0"/>
                  </a:lnTo>
                  <a:lnTo>
                    <a:pt x="0" y="15"/>
                  </a:lnTo>
                </a:path>
              </a:pathLst>
            </a:custGeom>
            <a:solidFill>
              <a:srgbClr val="9F9F9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29" name="Freeform 62"/>
            <p:cNvSpPr>
              <a:spLocks/>
            </p:cNvSpPr>
            <p:nvPr/>
          </p:nvSpPr>
          <p:spPr bwMode="auto">
            <a:xfrm>
              <a:off x="4873" y="838"/>
              <a:ext cx="28" cy="84"/>
            </a:xfrm>
            <a:custGeom>
              <a:avLst/>
              <a:gdLst>
                <a:gd name="T0" fmla="*/ 0 w 28"/>
                <a:gd name="T1" fmla="*/ 16 h 84"/>
                <a:gd name="T2" fmla="*/ 0 w 28"/>
                <a:gd name="T3" fmla="*/ 75 h 84"/>
                <a:gd name="T4" fmla="*/ 27 w 28"/>
                <a:gd name="T5" fmla="*/ 83 h 84"/>
                <a:gd name="T6" fmla="*/ 27 w 28"/>
                <a:gd name="T7" fmla="*/ 0 h 84"/>
                <a:gd name="T8" fmla="*/ 0 w 28"/>
                <a:gd name="T9" fmla="*/ 1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4"/>
                <a:gd name="T17" fmla="*/ 28 w 2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4">
                  <a:moveTo>
                    <a:pt x="0" y="16"/>
                  </a:moveTo>
                  <a:lnTo>
                    <a:pt x="0" y="75"/>
                  </a:lnTo>
                  <a:lnTo>
                    <a:pt x="27" y="83"/>
                  </a:lnTo>
                  <a:lnTo>
                    <a:pt x="27" y="0"/>
                  </a:lnTo>
                  <a:lnTo>
                    <a:pt x="0" y="16"/>
                  </a:lnTo>
                </a:path>
              </a:pathLst>
            </a:custGeom>
            <a:solidFill>
              <a:srgbClr val="9F9F9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30" name="Freeform 63"/>
            <p:cNvSpPr>
              <a:spLocks/>
            </p:cNvSpPr>
            <p:nvPr/>
          </p:nvSpPr>
          <p:spPr bwMode="auto">
            <a:xfrm>
              <a:off x="4859" y="831"/>
              <a:ext cx="28" cy="83"/>
            </a:xfrm>
            <a:custGeom>
              <a:avLst/>
              <a:gdLst>
                <a:gd name="T0" fmla="*/ 0 w 28"/>
                <a:gd name="T1" fmla="*/ 16 h 83"/>
                <a:gd name="T2" fmla="*/ 0 w 28"/>
                <a:gd name="T3" fmla="*/ 75 h 83"/>
                <a:gd name="T4" fmla="*/ 27 w 28"/>
                <a:gd name="T5" fmla="*/ 82 h 83"/>
                <a:gd name="T6" fmla="*/ 27 w 28"/>
                <a:gd name="T7" fmla="*/ 0 h 83"/>
                <a:gd name="T8" fmla="*/ 0 w 28"/>
                <a:gd name="T9" fmla="*/ 16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3"/>
                <a:gd name="T17" fmla="*/ 28 w 2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3">
                  <a:moveTo>
                    <a:pt x="0" y="16"/>
                  </a:moveTo>
                  <a:lnTo>
                    <a:pt x="0" y="75"/>
                  </a:lnTo>
                  <a:lnTo>
                    <a:pt x="27" y="82"/>
                  </a:lnTo>
                  <a:lnTo>
                    <a:pt x="27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31" name="Freeform 64"/>
            <p:cNvSpPr>
              <a:spLocks/>
            </p:cNvSpPr>
            <p:nvPr/>
          </p:nvSpPr>
          <p:spPr bwMode="auto">
            <a:xfrm>
              <a:off x="4847" y="822"/>
              <a:ext cx="29" cy="83"/>
            </a:xfrm>
            <a:custGeom>
              <a:avLst/>
              <a:gdLst>
                <a:gd name="T0" fmla="*/ 0 w 29"/>
                <a:gd name="T1" fmla="*/ 15 h 83"/>
                <a:gd name="T2" fmla="*/ 0 w 29"/>
                <a:gd name="T3" fmla="*/ 74 h 83"/>
                <a:gd name="T4" fmla="*/ 28 w 29"/>
                <a:gd name="T5" fmla="*/ 82 h 83"/>
                <a:gd name="T6" fmla="*/ 28 w 29"/>
                <a:gd name="T7" fmla="*/ 0 h 83"/>
                <a:gd name="T8" fmla="*/ 0 w 29"/>
                <a:gd name="T9" fmla="*/ 15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83"/>
                <a:gd name="T17" fmla="*/ 29 w 2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83">
                  <a:moveTo>
                    <a:pt x="0" y="15"/>
                  </a:moveTo>
                  <a:lnTo>
                    <a:pt x="0" y="74"/>
                  </a:lnTo>
                  <a:lnTo>
                    <a:pt x="28" y="82"/>
                  </a:lnTo>
                  <a:lnTo>
                    <a:pt x="28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32" name="Freeform 65"/>
            <p:cNvSpPr>
              <a:spLocks/>
            </p:cNvSpPr>
            <p:nvPr/>
          </p:nvSpPr>
          <p:spPr bwMode="auto">
            <a:xfrm>
              <a:off x="4835" y="813"/>
              <a:ext cx="28" cy="85"/>
            </a:xfrm>
            <a:custGeom>
              <a:avLst/>
              <a:gdLst>
                <a:gd name="T0" fmla="*/ 0 w 28"/>
                <a:gd name="T1" fmla="*/ 16 h 85"/>
                <a:gd name="T2" fmla="*/ 0 w 28"/>
                <a:gd name="T3" fmla="*/ 75 h 85"/>
                <a:gd name="T4" fmla="*/ 27 w 28"/>
                <a:gd name="T5" fmla="*/ 84 h 85"/>
                <a:gd name="T6" fmla="*/ 27 w 28"/>
                <a:gd name="T7" fmla="*/ 0 h 85"/>
                <a:gd name="T8" fmla="*/ 0 w 28"/>
                <a:gd name="T9" fmla="*/ 16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5"/>
                <a:gd name="T17" fmla="*/ 28 w 28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5">
                  <a:moveTo>
                    <a:pt x="0" y="16"/>
                  </a:moveTo>
                  <a:lnTo>
                    <a:pt x="0" y="75"/>
                  </a:lnTo>
                  <a:lnTo>
                    <a:pt x="27" y="84"/>
                  </a:lnTo>
                  <a:lnTo>
                    <a:pt x="27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33" name="Freeform 66"/>
            <p:cNvSpPr>
              <a:spLocks/>
            </p:cNvSpPr>
            <p:nvPr/>
          </p:nvSpPr>
          <p:spPr bwMode="auto">
            <a:xfrm>
              <a:off x="4823" y="806"/>
              <a:ext cx="27" cy="83"/>
            </a:xfrm>
            <a:custGeom>
              <a:avLst/>
              <a:gdLst>
                <a:gd name="T0" fmla="*/ 0 w 27"/>
                <a:gd name="T1" fmla="*/ 15 h 83"/>
                <a:gd name="T2" fmla="*/ 0 w 27"/>
                <a:gd name="T3" fmla="*/ 74 h 83"/>
                <a:gd name="T4" fmla="*/ 26 w 27"/>
                <a:gd name="T5" fmla="*/ 82 h 83"/>
                <a:gd name="T6" fmla="*/ 26 w 27"/>
                <a:gd name="T7" fmla="*/ 0 h 83"/>
                <a:gd name="T8" fmla="*/ 0 w 27"/>
                <a:gd name="T9" fmla="*/ 15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3"/>
                <a:gd name="T17" fmla="*/ 27 w 2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3">
                  <a:moveTo>
                    <a:pt x="0" y="15"/>
                  </a:moveTo>
                  <a:lnTo>
                    <a:pt x="0" y="74"/>
                  </a:lnTo>
                  <a:lnTo>
                    <a:pt x="26" y="82"/>
                  </a:lnTo>
                  <a:lnTo>
                    <a:pt x="26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34" name="Freeform 67"/>
            <p:cNvSpPr>
              <a:spLocks/>
            </p:cNvSpPr>
            <p:nvPr/>
          </p:nvSpPr>
          <p:spPr bwMode="auto">
            <a:xfrm>
              <a:off x="4809" y="797"/>
              <a:ext cx="29" cy="83"/>
            </a:xfrm>
            <a:custGeom>
              <a:avLst/>
              <a:gdLst>
                <a:gd name="T0" fmla="*/ 0 w 29"/>
                <a:gd name="T1" fmla="*/ 15 h 83"/>
                <a:gd name="T2" fmla="*/ 0 w 29"/>
                <a:gd name="T3" fmla="*/ 74 h 83"/>
                <a:gd name="T4" fmla="*/ 28 w 29"/>
                <a:gd name="T5" fmla="*/ 82 h 83"/>
                <a:gd name="T6" fmla="*/ 28 w 29"/>
                <a:gd name="T7" fmla="*/ 0 h 83"/>
                <a:gd name="T8" fmla="*/ 0 w 29"/>
                <a:gd name="T9" fmla="*/ 15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83"/>
                <a:gd name="T17" fmla="*/ 29 w 2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83">
                  <a:moveTo>
                    <a:pt x="0" y="15"/>
                  </a:moveTo>
                  <a:lnTo>
                    <a:pt x="0" y="74"/>
                  </a:lnTo>
                  <a:lnTo>
                    <a:pt x="28" y="82"/>
                  </a:lnTo>
                  <a:lnTo>
                    <a:pt x="28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35" name="Freeform 68"/>
            <p:cNvSpPr>
              <a:spLocks/>
            </p:cNvSpPr>
            <p:nvPr/>
          </p:nvSpPr>
          <p:spPr bwMode="auto">
            <a:xfrm>
              <a:off x="4807" y="845"/>
              <a:ext cx="261" cy="163"/>
            </a:xfrm>
            <a:custGeom>
              <a:avLst/>
              <a:gdLst>
                <a:gd name="T0" fmla="*/ 0 w 261"/>
                <a:gd name="T1" fmla="*/ 0 h 163"/>
                <a:gd name="T2" fmla="*/ 260 w 261"/>
                <a:gd name="T3" fmla="*/ 128 h 163"/>
                <a:gd name="T4" fmla="*/ 260 w 261"/>
                <a:gd name="T5" fmla="*/ 162 h 163"/>
                <a:gd name="T6" fmla="*/ 0 w 261"/>
                <a:gd name="T7" fmla="*/ 57 h 163"/>
                <a:gd name="T8" fmla="*/ 0 w 261"/>
                <a:gd name="T9" fmla="*/ 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163"/>
                <a:gd name="T17" fmla="*/ 261 w 261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163">
                  <a:moveTo>
                    <a:pt x="0" y="0"/>
                  </a:moveTo>
                  <a:lnTo>
                    <a:pt x="260" y="128"/>
                  </a:lnTo>
                  <a:lnTo>
                    <a:pt x="260" y="162"/>
                  </a:ln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solidFill>
              <a:srgbClr val="9F9F9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36" name="Freeform 69"/>
            <p:cNvSpPr>
              <a:spLocks/>
            </p:cNvSpPr>
            <p:nvPr/>
          </p:nvSpPr>
          <p:spPr bwMode="auto">
            <a:xfrm>
              <a:off x="4807" y="986"/>
              <a:ext cx="250" cy="111"/>
            </a:xfrm>
            <a:custGeom>
              <a:avLst/>
              <a:gdLst>
                <a:gd name="T0" fmla="*/ 0 w 250"/>
                <a:gd name="T1" fmla="*/ 0 h 111"/>
                <a:gd name="T2" fmla="*/ 249 w 250"/>
                <a:gd name="T3" fmla="*/ 70 h 111"/>
                <a:gd name="T4" fmla="*/ 249 w 250"/>
                <a:gd name="T5" fmla="*/ 110 h 111"/>
                <a:gd name="T6" fmla="*/ 0 w 250"/>
                <a:gd name="T7" fmla="*/ 70 h 111"/>
                <a:gd name="T8" fmla="*/ 0 w 250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111"/>
                <a:gd name="T17" fmla="*/ 250 w 250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111">
                  <a:moveTo>
                    <a:pt x="0" y="0"/>
                  </a:moveTo>
                  <a:lnTo>
                    <a:pt x="249" y="70"/>
                  </a:lnTo>
                  <a:lnTo>
                    <a:pt x="249" y="110"/>
                  </a:ln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solidFill>
              <a:srgbClr val="9F9F9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37" name="Freeform 70"/>
            <p:cNvSpPr>
              <a:spLocks/>
            </p:cNvSpPr>
            <p:nvPr/>
          </p:nvSpPr>
          <p:spPr bwMode="auto">
            <a:xfrm>
              <a:off x="4219" y="747"/>
              <a:ext cx="112" cy="448"/>
            </a:xfrm>
            <a:custGeom>
              <a:avLst/>
              <a:gdLst>
                <a:gd name="T0" fmla="*/ 111 w 112"/>
                <a:gd name="T1" fmla="*/ 38 h 448"/>
                <a:gd name="T2" fmla="*/ 50 w 112"/>
                <a:gd name="T3" fmla="*/ 0 h 448"/>
                <a:gd name="T4" fmla="*/ 43 w 112"/>
                <a:gd name="T5" fmla="*/ 0 h 448"/>
                <a:gd name="T6" fmla="*/ 31 w 112"/>
                <a:gd name="T7" fmla="*/ 2 h 448"/>
                <a:gd name="T8" fmla="*/ 10 w 112"/>
                <a:gd name="T9" fmla="*/ 24 h 448"/>
                <a:gd name="T10" fmla="*/ 0 w 112"/>
                <a:gd name="T11" fmla="*/ 17 h 448"/>
                <a:gd name="T12" fmla="*/ 0 w 112"/>
                <a:gd name="T13" fmla="*/ 445 h 448"/>
                <a:gd name="T14" fmla="*/ 16 w 112"/>
                <a:gd name="T15" fmla="*/ 427 h 448"/>
                <a:gd name="T16" fmla="*/ 30 w 112"/>
                <a:gd name="T17" fmla="*/ 427 h 448"/>
                <a:gd name="T18" fmla="*/ 30 w 112"/>
                <a:gd name="T19" fmla="*/ 447 h 448"/>
                <a:gd name="T20" fmla="*/ 44 w 112"/>
                <a:gd name="T21" fmla="*/ 447 h 448"/>
                <a:gd name="T22" fmla="*/ 54 w 112"/>
                <a:gd name="T23" fmla="*/ 436 h 448"/>
                <a:gd name="T24" fmla="*/ 54 w 112"/>
                <a:gd name="T25" fmla="*/ 59 h 448"/>
                <a:gd name="T26" fmla="*/ 111 w 112"/>
                <a:gd name="T27" fmla="*/ 38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448"/>
                <a:gd name="T44" fmla="*/ 112 w 112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448">
                  <a:moveTo>
                    <a:pt x="111" y="38"/>
                  </a:moveTo>
                  <a:lnTo>
                    <a:pt x="50" y="0"/>
                  </a:lnTo>
                  <a:lnTo>
                    <a:pt x="43" y="0"/>
                  </a:lnTo>
                  <a:lnTo>
                    <a:pt x="31" y="2"/>
                  </a:lnTo>
                  <a:lnTo>
                    <a:pt x="10" y="24"/>
                  </a:lnTo>
                  <a:lnTo>
                    <a:pt x="0" y="17"/>
                  </a:lnTo>
                  <a:lnTo>
                    <a:pt x="0" y="445"/>
                  </a:lnTo>
                  <a:lnTo>
                    <a:pt x="16" y="427"/>
                  </a:lnTo>
                  <a:lnTo>
                    <a:pt x="30" y="427"/>
                  </a:lnTo>
                  <a:lnTo>
                    <a:pt x="30" y="447"/>
                  </a:lnTo>
                  <a:lnTo>
                    <a:pt x="44" y="447"/>
                  </a:lnTo>
                  <a:lnTo>
                    <a:pt x="54" y="436"/>
                  </a:lnTo>
                  <a:lnTo>
                    <a:pt x="54" y="59"/>
                  </a:lnTo>
                  <a:lnTo>
                    <a:pt x="111" y="3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38" name="Freeform 71"/>
            <p:cNvSpPr>
              <a:spLocks/>
            </p:cNvSpPr>
            <p:nvPr/>
          </p:nvSpPr>
          <p:spPr bwMode="auto">
            <a:xfrm>
              <a:off x="4209" y="765"/>
              <a:ext cx="17" cy="428"/>
            </a:xfrm>
            <a:custGeom>
              <a:avLst/>
              <a:gdLst>
                <a:gd name="T0" fmla="*/ 16 w 17"/>
                <a:gd name="T1" fmla="*/ 0 h 428"/>
                <a:gd name="T2" fmla="*/ 16 w 17"/>
                <a:gd name="T3" fmla="*/ 427 h 428"/>
                <a:gd name="T4" fmla="*/ 0 w 17"/>
                <a:gd name="T5" fmla="*/ 427 h 428"/>
                <a:gd name="T6" fmla="*/ 0 w 17"/>
                <a:gd name="T7" fmla="*/ 2 h 428"/>
                <a:gd name="T8" fmla="*/ 16 w 17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8"/>
                <a:gd name="T17" fmla="*/ 17 w 17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8">
                  <a:moveTo>
                    <a:pt x="16" y="0"/>
                  </a:moveTo>
                  <a:lnTo>
                    <a:pt x="16" y="427"/>
                  </a:lnTo>
                  <a:lnTo>
                    <a:pt x="0" y="427"/>
                  </a:lnTo>
                  <a:lnTo>
                    <a:pt x="0" y="2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39" name="Freeform 72"/>
            <p:cNvSpPr>
              <a:spLocks/>
            </p:cNvSpPr>
            <p:nvPr/>
          </p:nvSpPr>
          <p:spPr bwMode="auto">
            <a:xfrm>
              <a:off x="4249" y="747"/>
              <a:ext cx="17" cy="448"/>
            </a:xfrm>
            <a:custGeom>
              <a:avLst/>
              <a:gdLst>
                <a:gd name="T0" fmla="*/ 0 w 17"/>
                <a:gd name="T1" fmla="*/ 2 h 448"/>
                <a:gd name="T2" fmla="*/ 16 w 17"/>
                <a:gd name="T3" fmla="*/ 0 h 448"/>
                <a:gd name="T4" fmla="*/ 16 w 17"/>
                <a:gd name="T5" fmla="*/ 447 h 448"/>
                <a:gd name="T6" fmla="*/ 0 w 17"/>
                <a:gd name="T7" fmla="*/ 447 h 448"/>
                <a:gd name="T8" fmla="*/ 0 w 17"/>
                <a:gd name="T9" fmla="*/ 2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8"/>
                <a:gd name="T17" fmla="*/ 17 w 17"/>
                <a:gd name="T18" fmla="*/ 448 h 4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8">
                  <a:moveTo>
                    <a:pt x="0" y="2"/>
                  </a:moveTo>
                  <a:lnTo>
                    <a:pt x="16" y="0"/>
                  </a:lnTo>
                  <a:lnTo>
                    <a:pt x="16" y="447"/>
                  </a:lnTo>
                  <a:lnTo>
                    <a:pt x="0" y="447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40" name="Freeform 73"/>
            <p:cNvSpPr>
              <a:spLocks/>
            </p:cNvSpPr>
            <p:nvPr/>
          </p:nvSpPr>
          <p:spPr bwMode="auto">
            <a:xfrm>
              <a:off x="4229" y="759"/>
              <a:ext cx="21" cy="423"/>
            </a:xfrm>
            <a:custGeom>
              <a:avLst/>
              <a:gdLst>
                <a:gd name="T0" fmla="*/ 0 w 21"/>
                <a:gd name="T1" fmla="*/ 422 h 423"/>
                <a:gd name="T2" fmla="*/ 0 w 21"/>
                <a:gd name="T3" fmla="*/ 20 h 423"/>
                <a:gd name="T4" fmla="*/ 20 w 21"/>
                <a:gd name="T5" fmla="*/ 0 h 423"/>
                <a:gd name="T6" fmla="*/ 20 w 21"/>
                <a:gd name="T7" fmla="*/ 422 h 423"/>
                <a:gd name="T8" fmla="*/ 0 w 21"/>
                <a:gd name="T9" fmla="*/ 422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23"/>
                <a:gd name="T17" fmla="*/ 21 w 21"/>
                <a:gd name="T18" fmla="*/ 423 h 4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23">
                  <a:moveTo>
                    <a:pt x="0" y="422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20" y="422"/>
                  </a:lnTo>
                  <a:lnTo>
                    <a:pt x="0" y="42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41" name="Freeform 74"/>
            <p:cNvSpPr>
              <a:spLocks/>
            </p:cNvSpPr>
            <p:nvPr/>
          </p:nvSpPr>
          <p:spPr bwMode="auto">
            <a:xfrm>
              <a:off x="4505" y="623"/>
              <a:ext cx="143" cy="570"/>
            </a:xfrm>
            <a:custGeom>
              <a:avLst/>
              <a:gdLst>
                <a:gd name="T0" fmla="*/ 142 w 143"/>
                <a:gd name="T1" fmla="*/ 48 h 570"/>
                <a:gd name="T2" fmla="*/ 65 w 143"/>
                <a:gd name="T3" fmla="*/ 0 h 570"/>
                <a:gd name="T4" fmla="*/ 56 w 143"/>
                <a:gd name="T5" fmla="*/ 0 h 570"/>
                <a:gd name="T6" fmla="*/ 41 w 143"/>
                <a:gd name="T7" fmla="*/ 2 h 570"/>
                <a:gd name="T8" fmla="*/ 14 w 143"/>
                <a:gd name="T9" fmla="*/ 30 h 570"/>
                <a:gd name="T10" fmla="*/ 0 w 143"/>
                <a:gd name="T11" fmla="*/ 22 h 570"/>
                <a:gd name="T12" fmla="*/ 0 w 143"/>
                <a:gd name="T13" fmla="*/ 566 h 570"/>
                <a:gd name="T14" fmla="*/ 21 w 143"/>
                <a:gd name="T15" fmla="*/ 544 h 570"/>
                <a:gd name="T16" fmla="*/ 38 w 143"/>
                <a:gd name="T17" fmla="*/ 544 h 570"/>
                <a:gd name="T18" fmla="*/ 38 w 143"/>
                <a:gd name="T19" fmla="*/ 569 h 570"/>
                <a:gd name="T20" fmla="*/ 57 w 143"/>
                <a:gd name="T21" fmla="*/ 569 h 570"/>
                <a:gd name="T22" fmla="*/ 68 w 143"/>
                <a:gd name="T23" fmla="*/ 555 h 570"/>
                <a:gd name="T24" fmla="*/ 68 w 143"/>
                <a:gd name="T25" fmla="*/ 74 h 570"/>
                <a:gd name="T26" fmla="*/ 142 w 143"/>
                <a:gd name="T27" fmla="*/ 48 h 5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570"/>
                <a:gd name="T44" fmla="*/ 143 w 143"/>
                <a:gd name="T45" fmla="*/ 570 h 5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570">
                  <a:moveTo>
                    <a:pt x="142" y="48"/>
                  </a:moveTo>
                  <a:lnTo>
                    <a:pt x="65" y="0"/>
                  </a:lnTo>
                  <a:lnTo>
                    <a:pt x="56" y="0"/>
                  </a:lnTo>
                  <a:lnTo>
                    <a:pt x="41" y="2"/>
                  </a:lnTo>
                  <a:lnTo>
                    <a:pt x="14" y="30"/>
                  </a:lnTo>
                  <a:lnTo>
                    <a:pt x="0" y="22"/>
                  </a:lnTo>
                  <a:lnTo>
                    <a:pt x="0" y="566"/>
                  </a:lnTo>
                  <a:lnTo>
                    <a:pt x="21" y="544"/>
                  </a:lnTo>
                  <a:lnTo>
                    <a:pt x="38" y="544"/>
                  </a:lnTo>
                  <a:lnTo>
                    <a:pt x="38" y="569"/>
                  </a:lnTo>
                  <a:lnTo>
                    <a:pt x="57" y="569"/>
                  </a:lnTo>
                  <a:lnTo>
                    <a:pt x="68" y="555"/>
                  </a:lnTo>
                  <a:lnTo>
                    <a:pt x="68" y="74"/>
                  </a:lnTo>
                  <a:lnTo>
                    <a:pt x="142" y="4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42" name="Freeform 75"/>
            <p:cNvSpPr>
              <a:spLocks/>
            </p:cNvSpPr>
            <p:nvPr/>
          </p:nvSpPr>
          <p:spPr bwMode="auto">
            <a:xfrm>
              <a:off x="4494" y="644"/>
              <a:ext cx="17" cy="546"/>
            </a:xfrm>
            <a:custGeom>
              <a:avLst/>
              <a:gdLst>
                <a:gd name="T0" fmla="*/ 16 w 17"/>
                <a:gd name="T1" fmla="*/ 0 h 546"/>
                <a:gd name="T2" fmla="*/ 16 w 17"/>
                <a:gd name="T3" fmla="*/ 545 h 546"/>
                <a:gd name="T4" fmla="*/ 0 w 17"/>
                <a:gd name="T5" fmla="*/ 545 h 546"/>
                <a:gd name="T6" fmla="*/ 0 w 17"/>
                <a:gd name="T7" fmla="*/ 3 h 546"/>
                <a:gd name="T8" fmla="*/ 16 w 17"/>
                <a:gd name="T9" fmla="*/ 0 h 5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46"/>
                <a:gd name="T17" fmla="*/ 17 w 17"/>
                <a:gd name="T18" fmla="*/ 546 h 5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46">
                  <a:moveTo>
                    <a:pt x="16" y="0"/>
                  </a:moveTo>
                  <a:lnTo>
                    <a:pt x="16" y="545"/>
                  </a:lnTo>
                  <a:lnTo>
                    <a:pt x="0" y="545"/>
                  </a:lnTo>
                  <a:lnTo>
                    <a:pt x="0" y="3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43" name="Freeform 76"/>
            <p:cNvSpPr>
              <a:spLocks/>
            </p:cNvSpPr>
            <p:nvPr/>
          </p:nvSpPr>
          <p:spPr bwMode="auto">
            <a:xfrm>
              <a:off x="4544" y="623"/>
              <a:ext cx="18" cy="570"/>
            </a:xfrm>
            <a:custGeom>
              <a:avLst/>
              <a:gdLst>
                <a:gd name="T0" fmla="*/ 0 w 18"/>
                <a:gd name="T1" fmla="*/ 2 h 570"/>
                <a:gd name="T2" fmla="*/ 17 w 18"/>
                <a:gd name="T3" fmla="*/ 0 h 570"/>
                <a:gd name="T4" fmla="*/ 17 w 18"/>
                <a:gd name="T5" fmla="*/ 569 h 570"/>
                <a:gd name="T6" fmla="*/ 0 w 18"/>
                <a:gd name="T7" fmla="*/ 569 h 570"/>
                <a:gd name="T8" fmla="*/ 0 w 18"/>
                <a:gd name="T9" fmla="*/ 2 h 5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570"/>
                <a:gd name="T17" fmla="*/ 18 w 18"/>
                <a:gd name="T18" fmla="*/ 570 h 5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570">
                  <a:moveTo>
                    <a:pt x="0" y="2"/>
                  </a:moveTo>
                  <a:lnTo>
                    <a:pt x="17" y="0"/>
                  </a:lnTo>
                  <a:lnTo>
                    <a:pt x="17" y="569"/>
                  </a:lnTo>
                  <a:lnTo>
                    <a:pt x="0" y="569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44" name="Freeform 77"/>
            <p:cNvSpPr>
              <a:spLocks/>
            </p:cNvSpPr>
            <p:nvPr/>
          </p:nvSpPr>
          <p:spPr bwMode="auto">
            <a:xfrm>
              <a:off x="4520" y="636"/>
              <a:ext cx="25" cy="540"/>
            </a:xfrm>
            <a:custGeom>
              <a:avLst/>
              <a:gdLst>
                <a:gd name="T0" fmla="*/ 0 w 25"/>
                <a:gd name="T1" fmla="*/ 539 h 540"/>
                <a:gd name="T2" fmla="*/ 0 w 25"/>
                <a:gd name="T3" fmla="*/ 25 h 540"/>
                <a:gd name="T4" fmla="*/ 24 w 25"/>
                <a:gd name="T5" fmla="*/ 0 h 540"/>
                <a:gd name="T6" fmla="*/ 24 w 25"/>
                <a:gd name="T7" fmla="*/ 539 h 540"/>
                <a:gd name="T8" fmla="*/ 0 w 25"/>
                <a:gd name="T9" fmla="*/ 539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40"/>
                <a:gd name="T17" fmla="*/ 25 w 25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40">
                  <a:moveTo>
                    <a:pt x="0" y="539"/>
                  </a:moveTo>
                  <a:lnTo>
                    <a:pt x="0" y="25"/>
                  </a:lnTo>
                  <a:lnTo>
                    <a:pt x="24" y="0"/>
                  </a:lnTo>
                  <a:lnTo>
                    <a:pt x="24" y="539"/>
                  </a:lnTo>
                  <a:lnTo>
                    <a:pt x="0" y="53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45" name="Freeform 78"/>
            <p:cNvSpPr>
              <a:spLocks/>
            </p:cNvSpPr>
            <p:nvPr/>
          </p:nvSpPr>
          <p:spPr bwMode="auto">
            <a:xfrm>
              <a:off x="4041" y="828"/>
              <a:ext cx="90" cy="359"/>
            </a:xfrm>
            <a:custGeom>
              <a:avLst/>
              <a:gdLst>
                <a:gd name="T0" fmla="*/ 89 w 90"/>
                <a:gd name="T1" fmla="*/ 30 h 359"/>
                <a:gd name="T2" fmla="*/ 41 w 90"/>
                <a:gd name="T3" fmla="*/ 0 h 359"/>
                <a:gd name="T4" fmla="*/ 35 w 90"/>
                <a:gd name="T5" fmla="*/ 0 h 359"/>
                <a:gd name="T6" fmla="*/ 26 w 90"/>
                <a:gd name="T7" fmla="*/ 1 h 359"/>
                <a:gd name="T8" fmla="*/ 9 w 90"/>
                <a:gd name="T9" fmla="*/ 19 h 359"/>
                <a:gd name="T10" fmla="*/ 0 w 90"/>
                <a:gd name="T11" fmla="*/ 14 h 359"/>
                <a:gd name="T12" fmla="*/ 0 w 90"/>
                <a:gd name="T13" fmla="*/ 356 h 359"/>
                <a:gd name="T14" fmla="*/ 13 w 90"/>
                <a:gd name="T15" fmla="*/ 342 h 359"/>
                <a:gd name="T16" fmla="*/ 24 w 90"/>
                <a:gd name="T17" fmla="*/ 342 h 359"/>
                <a:gd name="T18" fmla="*/ 24 w 90"/>
                <a:gd name="T19" fmla="*/ 358 h 359"/>
                <a:gd name="T20" fmla="*/ 36 w 90"/>
                <a:gd name="T21" fmla="*/ 358 h 359"/>
                <a:gd name="T22" fmla="*/ 43 w 90"/>
                <a:gd name="T23" fmla="*/ 349 h 359"/>
                <a:gd name="T24" fmla="*/ 43 w 90"/>
                <a:gd name="T25" fmla="*/ 46 h 359"/>
                <a:gd name="T26" fmla="*/ 89 w 90"/>
                <a:gd name="T27" fmla="*/ 30 h 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359"/>
                <a:gd name="T44" fmla="*/ 90 w 90"/>
                <a:gd name="T45" fmla="*/ 359 h 3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359">
                  <a:moveTo>
                    <a:pt x="89" y="30"/>
                  </a:moveTo>
                  <a:lnTo>
                    <a:pt x="41" y="0"/>
                  </a:lnTo>
                  <a:lnTo>
                    <a:pt x="35" y="0"/>
                  </a:lnTo>
                  <a:lnTo>
                    <a:pt x="26" y="1"/>
                  </a:lnTo>
                  <a:lnTo>
                    <a:pt x="9" y="19"/>
                  </a:lnTo>
                  <a:lnTo>
                    <a:pt x="0" y="14"/>
                  </a:lnTo>
                  <a:lnTo>
                    <a:pt x="0" y="356"/>
                  </a:lnTo>
                  <a:lnTo>
                    <a:pt x="13" y="342"/>
                  </a:lnTo>
                  <a:lnTo>
                    <a:pt x="24" y="342"/>
                  </a:lnTo>
                  <a:lnTo>
                    <a:pt x="24" y="358"/>
                  </a:lnTo>
                  <a:lnTo>
                    <a:pt x="36" y="358"/>
                  </a:lnTo>
                  <a:lnTo>
                    <a:pt x="43" y="349"/>
                  </a:lnTo>
                  <a:lnTo>
                    <a:pt x="43" y="46"/>
                  </a:lnTo>
                  <a:lnTo>
                    <a:pt x="89" y="3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46" name="Freeform 79"/>
            <p:cNvSpPr>
              <a:spLocks/>
            </p:cNvSpPr>
            <p:nvPr/>
          </p:nvSpPr>
          <p:spPr bwMode="auto">
            <a:xfrm>
              <a:off x="4034" y="841"/>
              <a:ext cx="17" cy="344"/>
            </a:xfrm>
            <a:custGeom>
              <a:avLst/>
              <a:gdLst>
                <a:gd name="T0" fmla="*/ 16 w 17"/>
                <a:gd name="T1" fmla="*/ 0 h 344"/>
                <a:gd name="T2" fmla="*/ 16 w 17"/>
                <a:gd name="T3" fmla="*/ 343 h 344"/>
                <a:gd name="T4" fmla="*/ 0 w 17"/>
                <a:gd name="T5" fmla="*/ 343 h 344"/>
                <a:gd name="T6" fmla="*/ 0 w 17"/>
                <a:gd name="T7" fmla="*/ 2 h 344"/>
                <a:gd name="T8" fmla="*/ 16 w 17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44"/>
                <a:gd name="T17" fmla="*/ 17 w 17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44">
                  <a:moveTo>
                    <a:pt x="16" y="0"/>
                  </a:moveTo>
                  <a:lnTo>
                    <a:pt x="16" y="343"/>
                  </a:lnTo>
                  <a:lnTo>
                    <a:pt x="0" y="343"/>
                  </a:lnTo>
                  <a:lnTo>
                    <a:pt x="0" y="2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47" name="Freeform 80"/>
            <p:cNvSpPr>
              <a:spLocks/>
            </p:cNvSpPr>
            <p:nvPr/>
          </p:nvSpPr>
          <p:spPr bwMode="auto">
            <a:xfrm>
              <a:off x="4066" y="828"/>
              <a:ext cx="17" cy="358"/>
            </a:xfrm>
            <a:custGeom>
              <a:avLst/>
              <a:gdLst>
                <a:gd name="T0" fmla="*/ 0 w 17"/>
                <a:gd name="T1" fmla="*/ 2 h 358"/>
                <a:gd name="T2" fmla="*/ 16 w 17"/>
                <a:gd name="T3" fmla="*/ 0 h 358"/>
                <a:gd name="T4" fmla="*/ 16 w 17"/>
                <a:gd name="T5" fmla="*/ 357 h 358"/>
                <a:gd name="T6" fmla="*/ 0 w 17"/>
                <a:gd name="T7" fmla="*/ 357 h 358"/>
                <a:gd name="T8" fmla="*/ 0 w 17"/>
                <a:gd name="T9" fmla="*/ 2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58"/>
                <a:gd name="T17" fmla="*/ 17 w 17"/>
                <a:gd name="T18" fmla="*/ 358 h 3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58">
                  <a:moveTo>
                    <a:pt x="0" y="2"/>
                  </a:moveTo>
                  <a:lnTo>
                    <a:pt x="16" y="0"/>
                  </a:lnTo>
                  <a:lnTo>
                    <a:pt x="16" y="357"/>
                  </a:lnTo>
                  <a:lnTo>
                    <a:pt x="0" y="357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48" name="Freeform 81"/>
            <p:cNvSpPr>
              <a:spLocks/>
            </p:cNvSpPr>
            <p:nvPr/>
          </p:nvSpPr>
          <p:spPr bwMode="auto">
            <a:xfrm>
              <a:off x="4050" y="835"/>
              <a:ext cx="17" cy="341"/>
            </a:xfrm>
            <a:custGeom>
              <a:avLst/>
              <a:gdLst>
                <a:gd name="T0" fmla="*/ 0 w 17"/>
                <a:gd name="T1" fmla="*/ 340 h 341"/>
                <a:gd name="T2" fmla="*/ 0 w 17"/>
                <a:gd name="T3" fmla="*/ 15 h 341"/>
                <a:gd name="T4" fmla="*/ 16 w 17"/>
                <a:gd name="T5" fmla="*/ 0 h 341"/>
                <a:gd name="T6" fmla="*/ 16 w 17"/>
                <a:gd name="T7" fmla="*/ 340 h 341"/>
                <a:gd name="T8" fmla="*/ 0 w 17"/>
                <a:gd name="T9" fmla="*/ 340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41"/>
                <a:gd name="T17" fmla="*/ 17 w 17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41">
                  <a:moveTo>
                    <a:pt x="0" y="340"/>
                  </a:moveTo>
                  <a:lnTo>
                    <a:pt x="0" y="15"/>
                  </a:lnTo>
                  <a:lnTo>
                    <a:pt x="16" y="0"/>
                  </a:lnTo>
                  <a:lnTo>
                    <a:pt x="16" y="340"/>
                  </a:lnTo>
                  <a:lnTo>
                    <a:pt x="0" y="34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49" name="Freeform 82"/>
            <p:cNvSpPr>
              <a:spLocks/>
            </p:cNvSpPr>
            <p:nvPr/>
          </p:nvSpPr>
          <p:spPr bwMode="auto">
            <a:xfrm>
              <a:off x="3922" y="882"/>
              <a:ext cx="79" cy="294"/>
            </a:xfrm>
            <a:custGeom>
              <a:avLst/>
              <a:gdLst>
                <a:gd name="T0" fmla="*/ 78 w 79"/>
                <a:gd name="T1" fmla="*/ 23 h 294"/>
                <a:gd name="T2" fmla="*/ 36 w 79"/>
                <a:gd name="T3" fmla="*/ 0 h 294"/>
                <a:gd name="T4" fmla="*/ 31 w 79"/>
                <a:gd name="T5" fmla="*/ 0 h 294"/>
                <a:gd name="T6" fmla="*/ 22 w 79"/>
                <a:gd name="T7" fmla="*/ 0 h 294"/>
                <a:gd name="T8" fmla="*/ 8 w 79"/>
                <a:gd name="T9" fmla="*/ 15 h 294"/>
                <a:gd name="T10" fmla="*/ 0 w 79"/>
                <a:gd name="T11" fmla="*/ 10 h 294"/>
                <a:gd name="T12" fmla="*/ 0 w 79"/>
                <a:gd name="T13" fmla="*/ 293 h 294"/>
                <a:gd name="T14" fmla="*/ 11 w 79"/>
                <a:gd name="T15" fmla="*/ 280 h 294"/>
                <a:gd name="T16" fmla="*/ 21 w 79"/>
                <a:gd name="T17" fmla="*/ 280 h 294"/>
                <a:gd name="T18" fmla="*/ 21 w 79"/>
                <a:gd name="T19" fmla="*/ 293 h 294"/>
                <a:gd name="T20" fmla="*/ 31 w 79"/>
                <a:gd name="T21" fmla="*/ 293 h 294"/>
                <a:gd name="T22" fmla="*/ 38 w 79"/>
                <a:gd name="T23" fmla="*/ 286 h 294"/>
                <a:gd name="T24" fmla="*/ 38 w 79"/>
                <a:gd name="T25" fmla="*/ 38 h 294"/>
                <a:gd name="T26" fmla="*/ 78 w 79"/>
                <a:gd name="T27" fmla="*/ 23 h 2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"/>
                <a:gd name="T43" fmla="*/ 0 h 294"/>
                <a:gd name="T44" fmla="*/ 79 w 79"/>
                <a:gd name="T45" fmla="*/ 294 h 2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" h="294">
                  <a:moveTo>
                    <a:pt x="78" y="23"/>
                  </a:moveTo>
                  <a:lnTo>
                    <a:pt x="36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293"/>
                  </a:lnTo>
                  <a:lnTo>
                    <a:pt x="11" y="280"/>
                  </a:lnTo>
                  <a:lnTo>
                    <a:pt x="21" y="280"/>
                  </a:lnTo>
                  <a:lnTo>
                    <a:pt x="21" y="293"/>
                  </a:lnTo>
                  <a:lnTo>
                    <a:pt x="31" y="293"/>
                  </a:lnTo>
                  <a:lnTo>
                    <a:pt x="38" y="286"/>
                  </a:lnTo>
                  <a:lnTo>
                    <a:pt x="38" y="38"/>
                  </a:lnTo>
                  <a:lnTo>
                    <a:pt x="78" y="2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50" name="Freeform 83"/>
            <p:cNvSpPr>
              <a:spLocks/>
            </p:cNvSpPr>
            <p:nvPr/>
          </p:nvSpPr>
          <p:spPr bwMode="auto">
            <a:xfrm>
              <a:off x="3916" y="893"/>
              <a:ext cx="17" cy="283"/>
            </a:xfrm>
            <a:custGeom>
              <a:avLst/>
              <a:gdLst>
                <a:gd name="T0" fmla="*/ 16 w 17"/>
                <a:gd name="T1" fmla="*/ 0 h 283"/>
                <a:gd name="T2" fmla="*/ 16 w 17"/>
                <a:gd name="T3" fmla="*/ 282 h 283"/>
                <a:gd name="T4" fmla="*/ 0 w 17"/>
                <a:gd name="T5" fmla="*/ 282 h 283"/>
                <a:gd name="T6" fmla="*/ 0 w 17"/>
                <a:gd name="T7" fmla="*/ 1 h 283"/>
                <a:gd name="T8" fmla="*/ 16 w 17"/>
                <a:gd name="T9" fmla="*/ 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83"/>
                <a:gd name="T17" fmla="*/ 17 w 17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83">
                  <a:moveTo>
                    <a:pt x="16" y="0"/>
                  </a:moveTo>
                  <a:lnTo>
                    <a:pt x="16" y="282"/>
                  </a:lnTo>
                  <a:lnTo>
                    <a:pt x="0" y="282"/>
                  </a:lnTo>
                  <a:lnTo>
                    <a:pt x="0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51" name="Freeform 84"/>
            <p:cNvSpPr>
              <a:spLocks/>
            </p:cNvSpPr>
            <p:nvPr/>
          </p:nvSpPr>
          <p:spPr bwMode="auto">
            <a:xfrm>
              <a:off x="3943" y="882"/>
              <a:ext cx="17" cy="295"/>
            </a:xfrm>
            <a:custGeom>
              <a:avLst/>
              <a:gdLst>
                <a:gd name="T0" fmla="*/ 0 w 17"/>
                <a:gd name="T1" fmla="*/ 0 h 295"/>
                <a:gd name="T2" fmla="*/ 16 w 17"/>
                <a:gd name="T3" fmla="*/ 0 h 295"/>
                <a:gd name="T4" fmla="*/ 16 w 17"/>
                <a:gd name="T5" fmla="*/ 294 h 295"/>
                <a:gd name="T6" fmla="*/ 0 w 17"/>
                <a:gd name="T7" fmla="*/ 294 h 295"/>
                <a:gd name="T8" fmla="*/ 0 w 17"/>
                <a:gd name="T9" fmla="*/ 0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95"/>
                <a:gd name="T17" fmla="*/ 17 w 17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95">
                  <a:moveTo>
                    <a:pt x="0" y="0"/>
                  </a:moveTo>
                  <a:lnTo>
                    <a:pt x="16" y="0"/>
                  </a:lnTo>
                  <a:lnTo>
                    <a:pt x="16" y="294"/>
                  </a:lnTo>
                  <a:lnTo>
                    <a:pt x="0" y="29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52" name="Freeform 85"/>
            <p:cNvSpPr>
              <a:spLocks/>
            </p:cNvSpPr>
            <p:nvPr/>
          </p:nvSpPr>
          <p:spPr bwMode="auto">
            <a:xfrm>
              <a:off x="3929" y="888"/>
              <a:ext cx="17" cy="278"/>
            </a:xfrm>
            <a:custGeom>
              <a:avLst/>
              <a:gdLst>
                <a:gd name="T0" fmla="*/ 0 w 17"/>
                <a:gd name="T1" fmla="*/ 277 h 278"/>
                <a:gd name="T2" fmla="*/ 0 w 17"/>
                <a:gd name="T3" fmla="*/ 14 h 278"/>
                <a:gd name="T4" fmla="*/ 16 w 17"/>
                <a:gd name="T5" fmla="*/ 0 h 278"/>
                <a:gd name="T6" fmla="*/ 16 w 17"/>
                <a:gd name="T7" fmla="*/ 277 h 278"/>
                <a:gd name="T8" fmla="*/ 0 w 17"/>
                <a:gd name="T9" fmla="*/ 27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8"/>
                <a:gd name="T17" fmla="*/ 17 w 17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8">
                  <a:moveTo>
                    <a:pt x="0" y="277"/>
                  </a:moveTo>
                  <a:lnTo>
                    <a:pt x="0" y="14"/>
                  </a:lnTo>
                  <a:lnTo>
                    <a:pt x="16" y="0"/>
                  </a:lnTo>
                  <a:lnTo>
                    <a:pt x="16" y="277"/>
                  </a:lnTo>
                  <a:lnTo>
                    <a:pt x="0" y="27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53" name="Freeform 86"/>
            <p:cNvSpPr>
              <a:spLocks/>
            </p:cNvSpPr>
            <p:nvPr/>
          </p:nvSpPr>
          <p:spPr bwMode="auto">
            <a:xfrm>
              <a:off x="4335" y="146"/>
              <a:ext cx="154" cy="1004"/>
            </a:xfrm>
            <a:custGeom>
              <a:avLst/>
              <a:gdLst>
                <a:gd name="T0" fmla="*/ 0 w 154"/>
                <a:gd name="T1" fmla="*/ 0 h 1004"/>
                <a:gd name="T2" fmla="*/ 152 w 154"/>
                <a:gd name="T3" fmla="*/ 31 h 1004"/>
                <a:gd name="T4" fmla="*/ 153 w 154"/>
                <a:gd name="T5" fmla="*/ 1003 h 1004"/>
                <a:gd name="T6" fmla="*/ 0 w 154"/>
                <a:gd name="T7" fmla="*/ 1003 h 1004"/>
                <a:gd name="T8" fmla="*/ 0 w 154"/>
                <a:gd name="T9" fmla="*/ 0 h 10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004"/>
                <a:gd name="T17" fmla="*/ 154 w 154"/>
                <a:gd name="T18" fmla="*/ 1004 h 10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004">
                  <a:moveTo>
                    <a:pt x="0" y="0"/>
                  </a:moveTo>
                  <a:lnTo>
                    <a:pt x="152" y="31"/>
                  </a:lnTo>
                  <a:lnTo>
                    <a:pt x="153" y="1003"/>
                  </a:lnTo>
                  <a:lnTo>
                    <a:pt x="0" y="100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54" name="Freeform 87"/>
            <p:cNvSpPr>
              <a:spLocks/>
            </p:cNvSpPr>
            <p:nvPr/>
          </p:nvSpPr>
          <p:spPr bwMode="auto">
            <a:xfrm>
              <a:off x="4335" y="144"/>
              <a:ext cx="154" cy="1006"/>
            </a:xfrm>
            <a:custGeom>
              <a:avLst/>
              <a:gdLst>
                <a:gd name="T0" fmla="*/ 0 w 154"/>
                <a:gd name="T1" fmla="*/ 0 h 1006"/>
                <a:gd name="T2" fmla="*/ 153 w 154"/>
                <a:gd name="T3" fmla="*/ 30 h 1006"/>
                <a:gd name="T4" fmla="*/ 153 w 154"/>
                <a:gd name="T5" fmla="*/ 1005 h 1006"/>
                <a:gd name="T6" fmla="*/ 0 w 154"/>
                <a:gd name="T7" fmla="*/ 1005 h 1006"/>
                <a:gd name="T8" fmla="*/ 0 w 154"/>
                <a:gd name="T9" fmla="*/ 0 h 10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006"/>
                <a:gd name="T17" fmla="*/ 154 w 154"/>
                <a:gd name="T18" fmla="*/ 1006 h 10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006">
                  <a:moveTo>
                    <a:pt x="0" y="0"/>
                  </a:moveTo>
                  <a:lnTo>
                    <a:pt x="153" y="30"/>
                  </a:lnTo>
                  <a:lnTo>
                    <a:pt x="153" y="1005"/>
                  </a:lnTo>
                  <a:lnTo>
                    <a:pt x="0" y="100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55" name="Freeform 88"/>
            <p:cNvSpPr>
              <a:spLocks/>
            </p:cNvSpPr>
            <p:nvPr/>
          </p:nvSpPr>
          <p:spPr bwMode="auto">
            <a:xfrm>
              <a:off x="4248" y="144"/>
              <a:ext cx="88" cy="1008"/>
            </a:xfrm>
            <a:custGeom>
              <a:avLst/>
              <a:gdLst>
                <a:gd name="T0" fmla="*/ 0 w 88"/>
                <a:gd name="T1" fmla="*/ 78 h 1008"/>
                <a:gd name="T2" fmla="*/ 87 w 88"/>
                <a:gd name="T3" fmla="*/ 0 h 1008"/>
                <a:gd name="T4" fmla="*/ 87 w 88"/>
                <a:gd name="T5" fmla="*/ 1007 h 1008"/>
                <a:gd name="T6" fmla="*/ 0 w 88"/>
                <a:gd name="T7" fmla="*/ 1007 h 1008"/>
                <a:gd name="T8" fmla="*/ 0 w 88"/>
                <a:gd name="T9" fmla="*/ 78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008"/>
                <a:gd name="T17" fmla="*/ 88 w 88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008">
                  <a:moveTo>
                    <a:pt x="0" y="78"/>
                  </a:moveTo>
                  <a:lnTo>
                    <a:pt x="87" y="0"/>
                  </a:lnTo>
                  <a:lnTo>
                    <a:pt x="87" y="1007"/>
                  </a:lnTo>
                  <a:lnTo>
                    <a:pt x="0" y="1007"/>
                  </a:lnTo>
                  <a:lnTo>
                    <a:pt x="0" y="78"/>
                  </a:lnTo>
                </a:path>
              </a:pathLst>
            </a:custGeom>
            <a:solidFill>
              <a:srgbClr val="9F9F9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56" name="Line 89"/>
            <p:cNvSpPr>
              <a:spLocks noChangeShapeType="1"/>
            </p:cNvSpPr>
            <p:nvPr/>
          </p:nvSpPr>
          <p:spPr bwMode="auto">
            <a:xfrm flipH="1">
              <a:off x="4307" y="169"/>
              <a:ext cx="1" cy="9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57" name="Line 90"/>
            <p:cNvSpPr>
              <a:spLocks noChangeShapeType="1"/>
            </p:cNvSpPr>
            <p:nvPr/>
          </p:nvSpPr>
          <p:spPr bwMode="auto">
            <a:xfrm>
              <a:off x="4280" y="195"/>
              <a:ext cx="0" cy="9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58" name="Rectangle 91"/>
            <p:cNvSpPr>
              <a:spLocks noChangeArrowheads="1"/>
            </p:cNvSpPr>
            <p:nvPr/>
          </p:nvSpPr>
          <p:spPr bwMode="auto">
            <a:xfrm>
              <a:off x="4302" y="1086"/>
              <a:ext cx="16" cy="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359" name="Rectangle 92"/>
            <p:cNvSpPr>
              <a:spLocks noChangeArrowheads="1"/>
            </p:cNvSpPr>
            <p:nvPr/>
          </p:nvSpPr>
          <p:spPr bwMode="auto">
            <a:xfrm>
              <a:off x="4274" y="1086"/>
              <a:ext cx="16" cy="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360" name="Rectangle 93"/>
            <p:cNvSpPr>
              <a:spLocks noChangeArrowheads="1"/>
            </p:cNvSpPr>
            <p:nvPr/>
          </p:nvSpPr>
          <p:spPr bwMode="auto">
            <a:xfrm>
              <a:off x="4426" y="1075"/>
              <a:ext cx="16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361" name="Rectangle 94"/>
            <p:cNvSpPr>
              <a:spLocks noChangeArrowheads="1"/>
            </p:cNvSpPr>
            <p:nvPr/>
          </p:nvSpPr>
          <p:spPr bwMode="auto">
            <a:xfrm>
              <a:off x="4450" y="1075"/>
              <a:ext cx="17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362" name="Rectangle 95"/>
            <p:cNvSpPr>
              <a:spLocks noChangeArrowheads="1"/>
            </p:cNvSpPr>
            <p:nvPr/>
          </p:nvSpPr>
          <p:spPr bwMode="auto">
            <a:xfrm>
              <a:off x="4359" y="1074"/>
              <a:ext cx="16" cy="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363" name="Rectangle 96"/>
            <p:cNvSpPr>
              <a:spLocks noChangeArrowheads="1"/>
            </p:cNvSpPr>
            <p:nvPr/>
          </p:nvSpPr>
          <p:spPr bwMode="auto">
            <a:xfrm>
              <a:off x="4385" y="1074"/>
              <a:ext cx="16" cy="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364" name="Freeform 97"/>
            <p:cNvSpPr>
              <a:spLocks/>
            </p:cNvSpPr>
            <p:nvPr/>
          </p:nvSpPr>
          <p:spPr bwMode="auto">
            <a:xfrm>
              <a:off x="4345" y="223"/>
              <a:ext cx="137" cy="57"/>
            </a:xfrm>
            <a:custGeom>
              <a:avLst/>
              <a:gdLst>
                <a:gd name="T0" fmla="*/ 0 w 137"/>
                <a:gd name="T1" fmla="*/ 0 h 57"/>
                <a:gd name="T2" fmla="*/ 136 w 137"/>
                <a:gd name="T3" fmla="*/ 27 h 57"/>
                <a:gd name="T4" fmla="*/ 136 w 137"/>
                <a:gd name="T5" fmla="*/ 56 h 57"/>
                <a:gd name="T6" fmla="*/ 0 w 137"/>
                <a:gd name="T7" fmla="*/ 27 h 57"/>
                <a:gd name="T8" fmla="*/ 0 w 137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7"/>
                <a:gd name="T17" fmla="*/ 137 w 137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7">
                  <a:moveTo>
                    <a:pt x="0" y="0"/>
                  </a:moveTo>
                  <a:lnTo>
                    <a:pt x="136" y="27"/>
                  </a:lnTo>
                  <a:lnTo>
                    <a:pt x="136" y="56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65" name="Freeform 98"/>
            <p:cNvSpPr>
              <a:spLocks/>
            </p:cNvSpPr>
            <p:nvPr/>
          </p:nvSpPr>
          <p:spPr bwMode="auto">
            <a:xfrm>
              <a:off x="4345" y="269"/>
              <a:ext cx="137" cy="58"/>
            </a:xfrm>
            <a:custGeom>
              <a:avLst/>
              <a:gdLst>
                <a:gd name="T0" fmla="*/ 0 w 137"/>
                <a:gd name="T1" fmla="*/ 0 h 58"/>
                <a:gd name="T2" fmla="*/ 136 w 137"/>
                <a:gd name="T3" fmla="*/ 28 h 58"/>
                <a:gd name="T4" fmla="*/ 136 w 137"/>
                <a:gd name="T5" fmla="*/ 57 h 58"/>
                <a:gd name="T6" fmla="*/ 0 w 137"/>
                <a:gd name="T7" fmla="*/ 28 h 58"/>
                <a:gd name="T8" fmla="*/ 0 w 137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8"/>
                <a:gd name="T17" fmla="*/ 137 w 137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8">
                  <a:moveTo>
                    <a:pt x="0" y="0"/>
                  </a:moveTo>
                  <a:lnTo>
                    <a:pt x="136" y="28"/>
                  </a:lnTo>
                  <a:lnTo>
                    <a:pt x="136" y="57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66" name="Freeform 99"/>
            <p:cNvSpPr>
              <a:spLocks/>
            </p:cNvSpPr>
            <p:nvPr/>
          </p:nvSpPr>
          <p:spPr bwMode="auto">
            <a:xfrm>
              <a:off x="4345" y="318"/>
              <a:ext cx="138" cy="57"/>
            </a:xfrm>
            <a:custGeom>
              <a:avLst/>
              <a:gdLst>
                <a:gd name="T0" fmla="*/ 0 w 138"/>
                <a:gd name="T1" fmla="*/ 0 h 57"/>
                <a:gd name="T2" fmla="*/ 137 w 138"/>
                <a:gd name="T3" fmla="*/ 28 h 57"/>
                <a:gd name="T4" fmla="*/ 137 w 138"/>
                <a:gd name="T5" fmla="*/ 56 h 57"/>
                <a:gd name="T6" fmla="*/ 0 w 138"/>
                <a:gd name="T7" fmla="*/ 28 h 57"/>
                <a:gd name="T8" fmla="*/ 0 w 138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7"/>
                <a:gd name="T17" fmla="*/ 138 w 13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7">
                  <a:moveTo>
                    <a:pt x="0" y="0"/>
                  </a:moveTo>
                  <a:lnTo>
                    <a:pt x="137" y="28"/>
                  </a:lnTo>
                  <a:lnTo>
                    <a:pt x="137" y="56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67" name="Freeform 100"/>
            <p:cNvSpPr>
              <a:spLocks/>
            </p:cNvSpPr>
            <p:nvPr/>
          </p:nvSpPr>
          <p:spPr bwMode="auto">
            <a:xfrm>
              <a:off x="4345" y="364"/>
              <a:ext cx="137" cy="56"/>
            </a:xfrm>
            <a:custGeom>
              <a:avLst/>
              <a:gdLst>
                <a:gd name="T0" fmla="*/ 0 w 137"/>
                <a:gd name="T1" fmla="*/ 0 h 56"/>
                <a:gd name="T2" fmla="*/ 136 w 137"/>
                <a:gd name="T3" fmla="*/ 27 h 56"/>
                <a:gd name="T4" fmla="*/ 136 w 137"/>
                <a:gd name="T5" fmla="*/ 55 h 56"/>
                <a:gd name="T6" fmla="*/ 0 w 137"/>
                <a:gd name="T7" fmla="*/ 27 h 56"/>
                <a:gd name="T8" fmla="*/ 0 w 137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6"/>
                <a:gd name="T17" fmla="*/ 137 w 137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6">
                  <a:moveTo>
                    <a:pt x="0" y="0"/>
                  </a:moveTo>
                  <a:lnTo>
                    <a:pt x="136" y="27"/>
                  </a:lnTo>
                  <a:lnTo>
                    <a:pt x="136" y="55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68" name="Freeform 101"/>
            <p:cNvSpPr>
              <a:spLocks/>
            </p:cNvSpPr>
            <p:nvPr/>
          </p:nvSpPr>
          <p:spPr bwMode="auto">
            <a:xfrm>
              <a:off x="4345" y="412"/>
              <a:ext cx="137" cy="51"/>
            </a:xfrm>
            <a:custGeom>
              <a:avLst/>
              <a:gdLst>
                <a:gd name="T0" fmla="*/ 0 w 137"/>
                <a:gd name="T1" fmla="*/ 0 h 51"/>
                <a:gd name="T2" fmla="*/ 136 w 137"/>
                <a:gd name="T3" fmla="*/ 23 h 51"/>
                <a:gd name="T4" fmla="*/ 136 w 137"/>
                <a:gd name="T5" fmla="*/ 50 h 51"/>
                <a:gd name="T6" fmla="*/ 0 w 137"/>
                <a:gd name="T7" fmla="*/ 25 h 51"/>
                <a:gd name="T8" fmla="*/ 0 w 137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1"/>
                <a:gd name="T17" fmla="*/ 137 w 137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1">
                  <a:moveTo>
                    <a:pt x="0" y="0"/>
                  </a:moveTo>
                  <a:lnTo>
                    <a:pt x="136" y="23"/>
                  </a:lnTo>
                  <a:lnTo>
                    <a:pt x="136" y="5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69" name="Freeform 102"/>
            <p:cNvSpPr>
              <a:spLocks/>
            </p:cNvSpPr>
            <p:nvPr/>
          </p:nvSpPr>
          <p:spPr bwMode="auto">
            <a:xfrm>
              <a:off x="4345" y="455"/>
              <a:ext cx="137" cy="53"/>
            </a:xfrm>
            <a:custGeom>
              <a:avLst/>
              <a:gdLst>
                <a:gd name="T0" fmla="*/ 0 w 137"/>
                <a:gd name="T1" fmla="*/ 0 h 53"/>
                <a:gd name="T2" fmla="*/ 136 w 137"/>
                <a:gd name="T3" fmla="*/ 24 h 53"/>
                <a:gd name="T4" fmla="*/ 136 w 137"/>
                <a:gd name="T5" fmla="*/ 52 h 53"/>
                <a:gd name="T6" fmla="*/ 0 w 137"/>
                <a:gd name="T7" fmla="*/ 26 h 53"/>
                <a:gd name="T8" fmla="*/ 0 w 13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3"/>
                <a:gd name="T17" fmla="*/ 137 w 13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3">
                  <a:moveTo>
                    <a:pt x="0" y="0"/>
                  </a:moveTo>
                  <a:lnTo>
                    <a:pt x="136" y="24"/>
                  </a:lnTo>
                  <a:lnTo>
                    <a:pt x="136" y="52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70" name="Freeform 103"/>
            <p:cNvSpPr>
              <a:spLocks/>
            </p:cNvSpPr>
            <p:nvPr/>
          </p:nvSpPr>
          <p:spPr bwMode="auto">
            <a:xfrm>
              <a:off x="4345" y="501"/>
              <a:ext cx="138" cy="53"/>
            </a:xfrm>
            <a:custGeom>
              <a:avLst/>
              <a:gdLst>
                <a:gd name="T0" fmla="*/ 0 w 138"/>
                <a:gd name="T1" fmla="*/ 0 h 53"/>
                <a:gd name="T2" fmla="*/ 137 w 138"/>
                <a:gd name="T3" fmla="*/ 25 h 53"/>
                <a:gd name="T4" fmla="*/ 137 w 138"/>
                <a:gd name="T5" fmla="*/ 52 h 53"/>
                <a:gd name="T6" fmla="*/ 0 w 138"/>
                <a:gd name="T7" fmla="*/ 27 h 53"/>
                <a:gd name="T8" fmla="*/ 0 w 13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53"/>
                <a:gd name="T17" fmla="*/ 138 w 1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53">
                  <a:moveTo>
                    <a:pt x="0" y="0"/>
                  </a:moveTo>
                  <a:lnTo>
                    <a:pt x="137" y="25"/>
                  </a:lnTo>
                  <a:lnTo>
                    <a:pt x="137" y="52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71" name="Freeform 104"/>
            <p:cNvSpPr>
              <a:spLocks/>
            </p:cNvSpPr>
            <p:nvPr/>
          </p:nvSpPr>
          <p:spPr bwMode="auto">
            <a:xfrm>
              <a:off x="4345" y="549"/>
              <a:ext cx="137" cy="48"/>
            </a:xfrm>
            <a:custGeom>
              <a:avLst/>
              <a:gdLst>
                <a:gd name="T0" fmla="*/ 0 w 137"/>
                <a:gd name="T1" fmla="*/ 0 h 48"/>
                <a:gd name="T2" fmla="*/ 136 w 137"/>
                <a:gd name="T3" fmla="*/ 20 h 48"/>
                <a:gd name="T4" fmla="*/ 136 w 137"/>
                <a:gd name="T5" fmla="*/ 47 h 48"/>
                <a:gd name="T6" fmla="*/ 0 w 137"/>
                <a:gd name="T7" fmla="*/ 26 h 48"/>
                <a:gd name="T8" fmla="*/ 0 w 137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48"/>
                <a:gd name="T17" fmla="*/ 137 w 13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48">
                  <a:moveTo>
                    <a:pt x="0" y="0"/>
                  </a:moveTo>
                  <a:lnTo>
                    <a:pt x="136" y="20"/>
                  </a:lnTo>
                  <a:lnTo>
                    <a:pt x="136" y="47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72" name="Freeform 105"/>
            <p:cNvSpPr>
              <a:spLocks/>
            </p:cNvSpPr>
            <p:nvPr/>
          </p:nvSpPr>
          <p:spPr bwMode="auto">
            <a:xfrm>
              <a:off x="4345" y="594"/>
              <a:ext cx="137" cy="50"/>
            </a:xfrm>
            <a:custGeom>
              <a:avLst/>
              <a:gdLst>
                <a:gd name="T0" fmla="*/ 0 w 137"/>
                <a:gd name="T1" fmla="*/ 0 h 50"/>
                <a:gd name="T2" fmla="*/ 136 w 137"/>
                <a:gd name="T3" fmla="*/ 20 h 50"/>
                <a:gd name="T4" fmla="*/ 136 w 137"/>
                <a:gd name="T5" fmla="*/ 49 h 50"/>
                <a:gd name="T6" fmla="*/ 0 w 137"/>
                <a:gd name="T7" fmla="*/ 26 h 50"/>
                <a:gd name="T8" fmla="*/ 0 w 137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50"/>
                <a:gd name="T17" fmla="*/ 137 w 137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50">
                  <a:moveTo>
                    <a:pt x="0" y="0"/>
                  </a:moveTo>
                  <a:lnTo>
                    <a:pt x="136" y="20"/>
                  </a:lnTo>
                  <a:lnTo>
                    <a:pt x="136" y="49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73" name="Freeform 106"/>
            <p:cNvSpPr>
              <a:spLocks/>
            </p:cNvSpPr>
            <p:nvPr/>
          </p:nvSpPr>
          <p:spPr bwMode="auto">
            <a:xfrm>
              <a:off x="4345" y="639"/>
              <a:ext cx="137" cy="49"/>
            </a:xfrm>
            <a:custGeom>
              <a:avLst/>
              <a:gdLst>
                <a:gd name="T0" fmla="*/ 0 w 137"/>
                <a:gd name="T1" fmla="*/ 0 h 49"/>
                <a:gd name="T2" fmla="*/ 136 w 137"/>
                <a:gd name="T3" fmla="*/ 19 h 49"/>
                <a:gd name="T4" fmla="*/ 136 w 137"/>
                <a:gd name="T5" fmla="*/ 48 h 49"/>
                <a:gd name="T6" fmla="*/ 0 w 137"/>
                <a:gd name="T7" fmla="*/ 30 h 49"/>
                <a:gd name="T8" fmla="*/ 0 w 13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49"/>
                <a:gd name="T17" fmla="*/ 137 w 137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49">
                  <a:moveTo>
                    <a:pt x="0" y="0"/>
                  </a:moveTo>
                  <a:lnTo>
                    <a:pt x="136" y="19"/>
                  </a:lnTo>
                  <a:lnTo>
                    <a:pt x="136" y="48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74" name="Freeform 107"/>
            <p:cNvSpPr>
              <a:spLocks/>
            </p:cNvSpPr>
            <p:nvPr/>
          </p:nvSpPr>
          <p:spPr bwMode="auto">
            <a:xfrm>
              <a:off x="4345" y="690"/>
              <a:ext cx="137" cy="48"/>
            </a:xfrm>
            <a:custGeom>
              <a:avLst/>
              <a:gdLst>
                <a:gd name="T0" fmla="*/ 0 w 137"/>
                <a:gd name="T1" fmla="*/ 0 h 48"/>
                <a:gd name="T2" fmla="*/ 136 w 137"/>
                <a:gd name="T3" fmla="*/ 19 h 48"/>
                <a:gd name="T4" fmla="*/ 136 w 137"/>
                <a:gd name="T5" fmla="*/ 47 h 48"/>
                <a:gd name="T6" fmla="*/ 0 w 137"/>
                <a:gd name="T7" fmla="*/ 29 h 48"/>
                <a:gd name="T8" fmla="*/ 0 w 137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48"/>
                <a:gd name="T17" fmla="*/ 137 w 13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48">
                  <a:moveTo>
                    <a:pt x="0" y="0"/>
                  </a:moveTo>
                  <a:lnTo>
                    <a:pt x="136" y="19"/>
                  </a:lnTo>
                  <a:lnTo>
                    <a:pt x="136" y="47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75" name="Freeform 108"/>
            <p:cNvSpPr>
              <a:spLocks/>
            </p:cNvSpPr>
            <p:nvPr/>
          </p:nvSpPr>
          <p:spPr bwMode="auto">
            <a:xfrm>
              <a:off x="4345" y="739"/>
              <a:ext cx="137" cy="48"/>
            </a:xfrm>
            <a:custGeom>
              <a:avLst/>
              <a:gdLst>
                <a:gd name="T0" fmla="*/ 0 w 137"/>
                <a:gd name="T1" fmla="*/ 0 h 48"/>
                <a:gd name="T2" fmla="*/ 136 w 137"/>
                <a:gd name="T3" fmla="*/ 19 h 48"/>
                <a:gd name="T4" fmla="*/ 136 w 137"/>
                <a:gd name="T5" fmla="*/ 47 h 48"/>
                <a:gd name="T6" fmla="*/ 0 w 137"/>
                <a:gd name="T7" fmla="*/ 30 h 48"/>
                <a:gd name="T8" fmla="*/ 0 w 137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48"/>
                <a:gd name="T17" fmla="*/ 137 w 13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48">
                  <a:moveTo>
                    <a:pt x="0" y="0"/>
                  </a:moveTo>
                  <a:lnTo>
                    <a:pt x="136" y="19"/>
                  </a:lnTo>
                  <a:lnTo>
                    <a:pt x="136" y="47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76" name="Freeform 109"/>
            <p:cNvSpPr>
              <a:spLocks/>
            </p:cNvSpPr>
            <p:nvPr/>
          </p:nvSpPr>
          <p:spPr bwMode="auto">
            <a:xfrm>
              <a:off x="4345" y="792"/>
              <a:ext cx="137" cy="44"/>
            </a:xfrm>
            <a:custGeom>
              <a:avLst/>
              <a:gdLst>
                <a:gd name="T0" fmla="*/ 0 w 137"/>
                <a:gd name="T1" fmla="*/ 0 h 44"/>
                <a:gd name="T2" fmla="*/ 136 w 137"/>
                <a:gd name="T3" fmla="*/ 15 h 44"/>
                <a:gd name="T4" fmla="*/ 136 w 137"/>
                <a:gd name="T5" fmla="*/ 43 h 44"/>
                <a:gd name="T6" fmla="*/ 0 w 137"/>
                <a:gd name="T7" fmla="*/ 28 h 44"/>
                <a:gd name="T8" fmla="*/ 0 w 137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44"/>
                <a:gd name="T17" fmla="*/ 137 w 13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44">
                  <a:moveTo>
                    <a:pt x="0" y="0"/>
                  </a:moveTo>
                  <a:lnTo>
                    <a:pt x="136" y="15"/>
                  </a:lnTo>
                  <a:lnTo>
                    <a:pt x="136" y="43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77" name="Freeform 110"/>
            <p:cNvSpPr>
              <a:spLocks/>
            </p:cNvSpPr>
            <p:nvPr/>
          </p:nvSpPr>
          <p:spPr bwMode="auto">
            <a:xfrm>
              <a:off x="4344" y="842"/>
              <a:ext cx="138" cy="47"/>
            </a:xfrm>
            <a:custGeom>
              <a:avLst/>
              <a:gdLst>
                <a:gd name="T0" fmla="*/ 0 w 138"/>
                <a:gd name="T1" fmla="*/ 0 h 47"/>
                <a:gd name="T2" fmla="*/ 137 w 138"/>
                <a:gd name="T3" fmla="*/ 17 h 47"/>
                <a:gd name="T4" fmla="*/ 137 w 138"/>
                <a:gd name="T5" fmla="*/ 46 h 47"/>
                <a:gd name="T6" fmla="*/ 0 w 138"/>
                <a:gd name="T7" fmla="*/ 31 h 47"/>
                <a:gd name="T8" fmla="*/ 0 w 138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47"/>
                <a:gd name="T17" fmla="*/ 138 w 138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47">
                  <a:moveTo>
                    <a:pt x="0" y="0"/>
                  </a:moveTo>
                  <a:lnTo>
                    <a:pt x="137" y="17"/>
                  </a:lnTo>
                  <a:lnTo>
                    <a:pt x="137" y="46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78" name="Freeform 111"/>
            <p:cNvSpPr>
              <a:spLocks/>
            </p:cNvSpPr>
            <p:nvPr/>
          </p:nvSpPr>
          <p:spPr bwMode="auto">
            <a:xfrm>
              <a:off x="4343" y="895"/>
              <a:ext cx="139" cy="43"/>
            </a:xfrm>
            <a:custGeom>
              <a:avLst/>
              <a:gdLst>
                <a:gd name="T0" fmla="*/ 0 w 139"/>
                <a:gd name="T1" fmla="*/ 0 h 43"/>
                <a:gd name="T2" fmla="*/ 138 w 139"/>
                <a:gd name="T3" fmla="*/ 14 h 43"/>
                <a:gd name="T4" fmla="*/ 138 w 139"/>
                <a:gd name="T5" fmla="*/ 42 h 43"/>
                <a:gd name="T6" fmla="*/ 0 w 139"/>
                <a:gd name="T7" fmla="*/ 29 h 43"/>
                <a:gd name="T8" fmla="*/ 0 w 139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43"/>
                <a:gd name="T17" fmla="*/ 139 w 139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43">
                  <a:moveTo>
                    <a:pt x="0" y="0"/>
                  </a:moveTo>
                  <a:lnTo>
                    <a:pt x="138" y="14"/>
                  </a:lnTo>
                  <a:lnTo>
                    <a:pt x="138" y="42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79" name="Freeform 112"/>
            <p:cNvSpPr>
              <a:spLocks/>
            </p:cNvSpPr>
            <p:nvPr/>
          </p:nvSpPr>
          <p:spPr bwMode="auto">
            <a:xfrm>
              <a:off x="4343" y="948"/>
              <a:ext cx="139" cy="39"/>
            </a:xfrm>
            <a:custGeom>
              <a:avLst/>
              <a:gdLst>
                <a:gd name="T0" fmla="*/ 0 w 139"/>
                <a:gd name="T1" fmla="*/ 0 h 39"/>
                <a:gd name="T2" fmla="*/ 138 w 139"/>
                <a:gd name="T3" fmla="*/ 10 h 39"/>
                <a:gd name="T4" fmla="*/ 138 w 139"/>
                <a:gd name="T5" fmla="*/ 38 h 39"/>
                <a:gd name="T6" fmla="*/ 0 w 139"/>
                <a:gd name="T7" fmla="*/ 29 h 39"/>
                <a:gd name="T8" fmla="*/ 0 w 1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39"/>
                <a:gd name="T17" fmla="*/ 139 w 1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39">
                  <a:moveTo>
                    <a:pt x="0" y="0"/>
                  </a:moveTo>
                  <a:lnTo>
                    <a:pt x="138" y="10"/>
                  </a:lnTo>
                  <a:lnTo>
                    <a:pt x="138" y="38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80" name="Freeform 113"/>
            <p:cNvSpPr>
              <a:spLocks/>
            </p:cNvSpPr>
            <p:nvPr/>
          </p:nvSpPr>
          <p:spPr bwMode="auto">
            <a:xfrm>
              <a:off x="4343" y="1000"/>
              <a:ext cx="139" cy="35"/>
            </a:xfrm>
            <a:custGeom>
              <a:avLst/>
              <a:gdLst>
                <a:gd name="T0" fmla="*/ 0 w 139"/>
                <a:gd name="T1" fmla="*/ 0 h 35"/>
                <a:gd name="T2" fmla="*/ 138 w 139"/>
                <a:gd name="T3" fmla="*/ 6 h 35"/>
                <a:gd name="T4" fmla="*/ 138 w 139"/>
                <a:gd name="T5" fmla="*/ 34 h 35"/>
                <a:gd name="T6" fmla="*/ 0 w 139"/>
                <a:gd name="T7" fmla="*/ 27 h 35"/>
                <a:gd name="T8" fmla="*/ 0 w 13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35"/>
                <a:gd name="T17" fmla="*/ 139 w 13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35">
                  <a:moveTo>
                    <a:pt x="0" y="0"/>
                  </a:moveTo>
                  <a:lnTo>
                    <a:pt x="138" y="6"/>
                  </a:lnTo>
                  <a:lnTo>
                    <a:pt x="138" y="34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381" name="Line 114"/>
            <p:cNvSpPr>
              <a:spLocks noChangeShapeType="1"/>
            </p:cNvSpPr>
            <p:nvPr/>
          </p:nvSpPr>
          <p:spPr bwMode="auto">
            <a:xfrm flipV="1">
              <a:off x="4375" y="212"/>
              <a:ext cx="0" cy="865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82" name="Line 115"/>
            <p:cNvSpPr>
              <a:spLocks noChangeShapeType="1"/>
            </p:cNvSpPr>
            <p:nvPr/>
          </p:nvSpPr>
          <p:spPr bwMode="auto">
            <a:xfrm flipV="1">
              <a:off x="4390" y="214"/>
              <a:ext cx="1" cy="863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83" name="Line 116"/>
            <p:cNvSpPr>
              <a:spLocks noChangeShapeType="1"/>
            </p:cNvSpPr>
            <p:nvPr/>
          </p:nvSpPr>
          <p:spPr bwMode="auto">
            <a:xfrm flipV="1">
              <a:off x="4435" y="223"/>
              <a:ext cx="1" cy="854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84" name="Line 117"/>
            <p:cNvSpPr>
              <a:spLocks noChangeShapeType="1"/>
            </p:cNvSpPr>
            <p:nvPr/>
          </p:nvSpPr>
          <p:spPr bwMode="auto">
            <a:xfrm flipV="1">
              <a:off x="4450" y="226"/>
              <a:ext cx="0" cy="85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6" name="Group 118"/>
          <p:cNvGrpSpPr>
            <a:grpSpLocks/>
          </p:cNvGrpSpPr>
          <p:nvPr/>
        </p:nvGrpSpPr>
        <p:grpSpPr bwMode="auto">
          <a:xfrm>
            <a:off x="5219700" y="5245100"/>
            <a:ext cx="1884363" cy="488950"/>
            <a:chOff x="1929" y="3023"/>
            <a:chExt cx="1511" cy="489"/>
          </a:xfrm>
        </p:grpSpPr>
        <p:sp>
          <p:nvSpPr>
            <p:cNvPr id="5186" name="Rectangle 119"/>
            <p:cNvSpPr>
              <a:spLocks noChangeArrowheads="1"/>
            </p:cNvSpPr>
            <p:nvPr/>
          </p:nvSpPr>
          <p:spPr bwMode="auto">
            <a:xfrm>
              <a:off x="2179" y="3103"/>
              <a:ext cx="1012" cy="409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87" name="Rectangle 120"/>
            <p:cNvSpPr>
              <a:spLocks noChangeArrowheads="1"/>
            </p:cNvSpPr>
            <p:nvPr/>
          </p:nvSpPr>
          <p:spPr bwMode="auto">
            <a:xfrm>
              <a:off x="2432" y="3035"/>
              <a:ext cx="70" cy="45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88" name="Rectangle 121"/>
            <p:cNvSpPr>
              <a:spLocks noChangeArrowheads="1"/>
            </p:cNvSpPr>
            <p:nvPr/>
          </p:nvSpPr>
          <p:spPr bwMode="auto">
            <a:xfrm>
              <a:off x="2618" y="3023"/>
              <a:ext cx="96" cy="63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89" name="Rectangle 122"/>
            <p:cNvSpPr>
              <a:spLocks noChangeArrowheads="1"/>
            </p:cNvSpPr>
            <p:nvPr/>
          </p:nvSpPr>
          <p:spPr bwMode="auto">
            <a:xfrm>
              <a:off x="2161" y="3081"/>
              <a:ext cx="1047" cy="28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90" name="Rectangle 123"/>
            <p:cNvSpPr>
              <a:spLocks noChangeArrowheads="1"/>
            </p:cNvSpPr>
            <p:nvPr/>
          </p:nvSpPr>
          <p:spPr bwMode="auto">
            <a:xfrm>
              <a:off x="2179" y="3305"/>
              <a:ext cx="1012" cy="10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91" name="Rectangle 124"/>
            <p:cNvSpPr>
              <a:spLocks noChangeArrowheads="1"/>
            </p:cNvSpPr>
            <p:nvPr/>
          </p:nvSpPr>
          <p:spPr bwMode="auto">
            <a:xfrm>
              <a:off x="2344" y="3343"/>
              <a:ext cx="107" cy="11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92" name="Rectangle 125"/>
            <p:cNvSpPr>
              <a:spLocks noChangeArrowheads="1"/>
            </p:cNvSpPr>
            <p:nvPr/>
          </p:nvSpPr>
          <p:spPr bwMode="auto">
            <a:xfrm>
              <a:off x="2338" y="3467"/>
              <a:ext cx="119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93" name="Line 126"/>
            <p:cNvSpPr>
              <a:spLocks noChangeShapeType="1"/>
            </p:cNvSpPr>
            <p:nvPr/>
          </p:nvSpPr>
          <p:spPr bwMode="auto">
            <a:xfrm>
              <a:off x="2397" y="3341"/>
              <a:ext cx="0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4" name="Line 127"/>
            <p:cNvSpPr>
              <a:spLocks noChangeShapeType="1"/>
            </p:cNvSpPr>
            <p:nvPr/>
          </p:nvSpPr>
          <p:spPr bwMode="auto">
            <a:xfrm>
              <a:off x="2341" y="3402"/>
              <a:ext cx="112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5" name="Rectangle 128"/>
            <p:cNvSpPr>
              <a:spLocks noChangeArrowheads="1"/>
            </p:cNvSpPr>
            <p:nvPr/>
          </p:nvSpPr>
          <p:spPr bwMode="auto">
            <a:xfrm>
              <a:off x="2485" y="3343"/>
              <a:ext cx="107" cy="11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96" name="Rectangle 129"/>
            <p:cNvSpPr>
              <a:spLocks noChangeArrowheads="1"/>
            </p:cNvSpPr>
            <p:nvPr/>
          </p:nvSpPr>
          <p:spPr bwMode="auto">
            <a:xfrm>
              <a:off x="2479" y="3467"/>
              <a:ext cx="119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97" name="Line 130"/>
            <p:cNvSpPr>
              <a:spLocks noChangeShapeType="1"/>
            </p:cNvSpPr>
            <p:nvPr/>
          </p:nvSpPr>
          <p:spPr bwMode="auto">
            <a:xfrm>
              <a:off x="2538" y="3341"/>
              <a:ext cx="0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8" name="Line 131"/>
            <p:cNvSpPr>
              <a:spLocks noChangeShapeType="1"/>
            </p:cNvSpPr>
            <p:nvPr/>
          </p:nvSpPr>
          <p:spPr bwMode="auto">
            <a:xfrm>
              <a:off x="2482" y="3402"/>
              <a:ext cx="112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9" name="Rectangle 132"/>
            <p:cNvSpPr>
              <a:spLocks noChangeArrowheads="1"/>
            </p:cNvSpPr>
            <p:nvPr/>
          </p:nvSpPr>
          <p:spPr bwMode="auto">
            <a:xfrm>
              <a:off x="3044" y="3343"/>
              <a:ext cx="108" cy="11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00" name="Rectangle 133"/>
            <p:cNvSpPr>
              <a:spLocks noChangeArrowheads="1"/>
            </p:cNvSpPr>
            <p:nvPr/>
          </p:nvSpPr>
          <p:spPr bwMode="auto">
            <a:xfrm>
              <a:off x="3038" y="3467"/>
              <a:ext cx="120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01" name="Line 134"/>
            <p:cNvSpPr>
              <a:spLocks noChangeShapeType="1"/>
            </p:cNvSpPr>
            <p:nvPr/>
          </p:nvSpPr>
          <p:spPr bwMode="auto">
            <a:xfrm>
              <a:off x="3097" y="3341"/>
              <a:ext cx="0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2" name="Line 135"/>
            <p:cNvSpPr>
              <a:spLocks noChangeShapeType="1"/>
            </p:cNvSpPr>
            <p:nvPr/>
          </p:nvSpPr>
          <p:spPr bwMode="auto">
            <a:xfrm>
              <a:off x="3041" y="3402"/>
              <a:ext cx="112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3" name="Rectangle 136"/>
            <p:cNvSpPr>
              <a:spLocks noChangeArrowheads="1"/>
            </p:cNvSpPr>
            <p:nvPr/>
          </p:nvSpPr>
          <p:spPr bwMode="auto">
            <a:xfrm>
              <a:off x="2203" y="3343"/>
              <a:ext cx="108" cy="11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04" name="Rectangle 137"/>
            <p:cNvSpPr>
              <a:spLocks noChangeArrowheads="1"/>
            </p:cNvSpPr>
            <p:nvPr/>
          </p:nvSpPr>
          <p:spPr bwMode="auto">
            <a:xfrm>
              <a:off x="2197" y="3467"/>
              <a:ext cx="120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05" name="Line 138"/>
            <p:cNvSpPr>
              <a:spLocks noChangeShapeType="1"/>
            </p:cNvSpPr>
            <p:nvPr/>
          </p:nvSpPr>
          <p:spPr bwMode="auto">
            <a:xfrm>
              <a:off x="2256" y="3341"/>
              <a:ext cx="0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6" name="Line 139"/>
            <p:cNvSpPr>
              <a:spLocks noChangeShapeType="1"/>
            </p:cNvSpPr>
            <p:nvPr/>
          </p:nvSpPr>
          <p:spPr bwMode="auto">
            <a:xfrm>
              <a:off x="2200" y="3402"/>
              <a:ext cx="112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7" name="Rectangle 140"/>
            <p:cNvSpPr>
              <a:spLocks noChangeArrowheads="1"/>
            </p:cNvSpPr>
            <p:nvPr/>
          </p:nvSpPr>
          <p:spPr bwMode="auto">
            <a:xfrm>
              <a:off x="2627" y="3141"/>
              <a:ext cx="108" cy="11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08" name="Rectangle 141"/>
            <p:cNvSpPr>
              <a:spLocks noChangeArrowheads="1"/>
            </p:cNvSpPr>
            <p:nvPr/>
          </p:nvSpPr>
          <p:spPr bwMode="auto">
            <a:xfrm>
              <a:off x="2621" y="3265"/>
              <a:ext cx="120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09" name="Line 142"/>
            <p:cNvSpPr>
              <a:spLocks noChangeShapeType="1"/>
            </p:cNvSpPr>
            <p:nvPr/>
          </p:nvSpPr>
          <p:spPr bwMode="auto">
            <a:xfrm>
              <a:off x="2680" y="3139"/>
              <a:ext cx="0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0" name="Line 143"/>
            <p:cNvSpPr>
              <a:spLocks noChangeShapeType="1"/>
            </p:cNvSpPr>
            <p:nvPr/>
          </p:nvSpPr>
          <p:spPr bwMode="auto">
            <a:xfrm>
              <a:off x="2624" y="3200"/>
              <a:ext cx="112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1" name="Rectangle 144"/>
            <p:cNvSpPr>
              <a:spLocks noChangeArrowheads="1"/>
            </p:cNvSpPr>
            <p:nvPr/>
          </p:nvSpPr>
          <p:spPr bwMode="auto">
            <a:xfrm>
              <a:off x="2764" y="3343"/>
              <a:ext cx="108" cy="11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12" name="Rectangle 145"/>
            <p:cNvSpPr>
              <a:spLocks noChangeArrowheads="1"/>
            </p:cNvSpPr>
            <p:nvPr/>
          </p:nvSpPr>
          <p:spPr bwMode="auto">
            <a:xfrm>
              <a:off x="2758" y="3467"/>
              <a:ext cx="119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13" name="Line 146"/>
            <p:cNvSpPr>
              <a:spLocks noChangeShapeType="1"/>
            </p:cNvSpPr>
            <p:nvPr/>
          </p:nvSpPr>
          <p:spPr bwMode="auto">
            <a:xfrm>
              <a:off x="2817" y="3341"/>
              <a:ext cx="0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4" name="Line 147"/>
            <p:cNvSpPr>
              <a:spLocks noChangeShapeType="1"/>
            </p:cNvSpPr>
            <p:nvPr/>
          </p:nvSpPr>
          <p:spPr bwMode="auto">
            <a:xfrm>
              <a:off x="2761" y="3402"/>
              <a:ext cx="112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5" name="Rectangle 148"/>
            <p:cNvSpPr>
              <a:spLocks noChangeArrowheads="1"/>
            </p:cNvSpPr>
            <p:nvPr/>
          </p:nvSpPr>
          <p:spPr bwMode="auto">
            <a:xfrm>
              <a:off x="2904" y="3343"/>
              <a:ext cx="107" cy="11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16" name="Rectangle 149"/>
            <p:cNvSpPr>
              <a:spLocks noChangeArrowheads="1"/>
            </p:cNvSpPr>
            <p:nvPr/>
          </p:nvSpPr>
          <p:spPr bwMode="auto">
            <a:xfrm>
              <a:off x="2898" y="3467"/>
              <a:ext cx="119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17" name="Line 150"/>
            <p:cNvSpPr>
              <a:spLocks noChangeShapeType="1"/>
            </p:cNvSpPr>
            <p:nvPr/>
          </p:nvSpPr>
          <p:spPr bwMode="auto">
            <a:xfrm>
              <a:off x="2957" y="3341"/>
              <a:ext cx="0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8" name="Line 151"/>
            <p:cNvSpPr>
              <a:spLocks noChangeShapeType="1"/>
            </p:cNvSpPr>
            <p:nvPr/>
          </p:nvSpPr>
          <p:spPr bwMode="auto">
            <a:xfrm>
              <a:off x="2901" y="3402"/>
              <a:ext cx="113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9" name="Rectangle 152"/>
            <p:cNvSpPr>
              <a:spLocks noChangeArrowheads="1"/>
            </p:cNvSpPr>
            <p:nvPr/>
          </p:nvSpPr>
          <p:spPr bwMode="auto">
            <a:xfrm>
              <a:off x="2345" y="3141"/>
              <a:ext cx="108" cy="11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20" name="Rectangle 153"/>
            <p:cNvSpPr>
              <a:spLocks noChangeArrowheads="1"/>
            </p:cNvSpPr>
            <p:nvPr/>
          </p:nvSpPr>
          <p:spPr bwMode="auto">
            <a:xfrm>
              <a:off x="2339" y="3265"/>
              <a:ext cx="120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21" name="Line 154"/>
            <p:cNvSpPr>
              <a:spLocks noChangeShapeType="1"/>
            </p:cNvSpPr>
            <p:nvPr/>
          </p:nvSpPr>
          <p:spPr bwMode="auto">
            <a:xfrm>
              <a:off x="2398" y="3139"/>
              <a:ext cx="0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" name="Line 155"/>
            <p:cNvSpPr>
              <a:spLocks noChangeShapeType="1"/>
            </p:cNvSpPr>
            <p:nvPr/>
          </p:nvSpPr>
          <p:spPr bwMode="auto">
            <a:xfrm>
              <a:off x="2343" y="3200"/>
              <a:ext cx="111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" name="Rectangle 156"/>
            <p:cNvSpPr>
              <a:spLocks noChangeArrowheads="1"/>
            </p:cNvSpPr>
            <p:nvPr/>
          </p:nvSpPr>
          <p:spPr bwMode="auto">
            <a:xfrm>
              <a:off x="2486" y="3141"/>
              <a:ext cx="108" cy="11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24" name="Rectangle 157"/>
            <p:cNvSpPr>
              <a:spLocks noChangeArrowheads="1"/>
            </p:cNvSpPr>
            <p:nvPr/>
          </p:nvSpPr>
          <p:spPr bwMode="auto">
            <a:xfrm>
              <a:off x="2480" y="3265"/>
              <a:ext cx="120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25" name="Line 158"/>
            <p:cNvSpPr>
              <a:spLocks noChangeShapeType="1"/>
            </p:cNvSpPr>
            <p:nvPr/>
          </p:nvSpPr>
          <p:spPr bwMode="auto">
            <a:xfrm>
              <a:off x="2540" y="3139"/>
              <a:ext cx="0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" name="Line 159"/>
            <p:cNvSpPr>
              <a:spLocks noChangeShapeType="1"/>
            </p:cNvSpPr>
            <p:nvPr/>
          </p:nvSpPr>
          <p:spPr bwMode="auto">
            <a:xfrm>
              <a:off x="2484" y="3200"/>
              <a:ext cx="111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" name="Rectangle 160"/>
            <p:cNvSpPr>
              <a:spLocks noChangeArrowheads="1"/>
            </p:cNvSpPr>
            <p:nvPr/>
          </p:nvSpPr>
          <p:spPr bwMode="auto">
            <a:xfrm>
              <a:off x="3045" y="3141"/>
              <a:ext cx="108" cy="11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28" name="Rectangle 161"/>
            <p:cNvSpPr>
              <a:spLocks noChangeArrowheads="1"/>
            </p:cNvSpPr>
            <p:nvPr/>
          </p:nvSpPr>
          <p:spPr bwMode="auto">
            <a:xfrm>
              <a:off x="3039" y="3265"/>
              <a:ext cx="120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29" name="Line 162"/>
            <p:cNvSpPr>
              <a:spLocks noChangeShapeType="1"/>
            </p:cNvSpPr>
            <p:nvPr/>
          </p:nvSpPr>
          <p:spPr bwMode="auto">
            <a:xfrm>
              <a:off x="3099" y="3139"/>
              <a:ext cx="0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" name="Line 163"/>
            <p:cNvSpPr>
              <a:spLocks noChangeShapeType="1"/>
            </p:cNvSpPr>
            <p:nvPr/>
          </p:nvSpPr>
          <p:spPr bwMode="auto">
            <a:xfrm>
              <a:off x="3043" y="3200"/>
              <a:ext cx="111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1" name="Rectangle 164"/>
            <p:cNvSpPr>
              <a:spLocks noChangeArrowheads="1"/>
            </p:cNvSpPr>
            <p:nvPr/>
          </p:nvSpPr>
          <p:spPr bwMode="auto">
            <a:xfrm>
              <a:off x="2204" y="3141"/>
              <a:ext cx="109" cy="11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32" name="Rectangle 165"/>
            <p:cNvSpPr>
              <a:spLocks noChangeArrowheads="1"/>
            </p:cNvSpPr>
            <p:nvPr/>
          </p:nvSpPr>
          <p:spPr bwMode="auto">
            <a:xfrm>
              <a:off x="2198" y="3265"/>
              <a:ext cx="120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33" name="Line 166"/>
            <p:cNvSpPr>
              <a:spLocks noChangeShapeType="1"/>
            </p:cNvSpPr>
            <p:nvPr/>
          </p:nvSpPr>
          <p:spPr bwMode="auto">
            <a:xfrm>
              <a:off x="2257" y="3139"/>
              <a:ext cx="0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4" name="Line 167"/>
            <p:cNvSpPr>
              <a:spLocks noChangeShapeType="1"/>
            </p:cNvSpPr>
            <p:nvPr/>
          </p:nvSpPr>
          <p:spPr bwMode="auto">
            <a:xfrm>
              <a:off x="2202" y="3200"/>
              <a:ext cx="113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5" name="Rectangle 168"/>
            <p:cNvSpPr>
              <a:spLocks noChangeArrowheads="1"/>
            </p:cNvSpPr>
            <p:nvPr/>
          </p:nvSpPr>
          <p:spPr bwMode="auto">
            <a:xfrm>
              <a:off x="2765" y="3141"/>
              <a:ext cx="108" cy="11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36" name="Rectangle 169"/>
            <p:cNvSpPr>
              <a:spLocks noChangeArrowheads="1"/>
            </p:cNvSpPr>
            <p:nvPr/>
          </p:nvSpPr>
          <p:spPr bwMode="auto">
            <a:xfrm>
              <a:off x="2759" y="3265"/>
              <a:ext cx="120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37" name="Line 170"/>
            <p:cNvSpPr>
              <a:spLocks noChangeShapeType="1"/>
            </p:cNvSpPr>
            <p:nvPr/>
          </p:nvSpPr>
          <p:spPr bwMode="auto">
            <a:xfrm>
              <a:off x="2819" y="3139"/>
              <a:ext cx="0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8" name="Line 171"/>
            <p:cNvSpPr>
              <a:spLocks noChangeShapeType="1"/>
            </p:cNvSpPr>
            <p:nvPr/>
          </p:nvSpPr>
          <p:spPr bwMode="auto">
            <a:xfrm>
              <a:off x="2763" y="3200"/>
              <a:ext cx="112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9" name="Rectangle 172"/>
            <p:cNvSpPr>
              <a:spLocks noChangeArrowheads="1"/>
            </p:cNvSpPr>
            <p:nvPr/>
          </p:nvSpPr>
          <p:spPr bwMode="auto">
            <a:xfrm>
              <a:off x="2905" y="3141"/>
              <a:ext cx="108" cy="11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40" name="Rectangle 173"/>
            <p:cNvSpPr>
              <a:spLocks noChangeArrowheads="1"/>
            </p:cNvSpPr>
            <p:nvPr/>
          </p:nvSpPr>
          <p:spPr bwMode="auto">
            <a:xfrm>
              <a:off x="2899" y="3265"/>
              <a:ext cx="120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41" name="Line 174"/>
            <p:cNvSpPr>
              <a:spLocks noChangeShapeType="1"/>
            </p:cNvSpPr>
            <p:nvPr/>
          </p:nvSpPr>
          <p:spPr bwMode="auto">
            <a:xfrm>
              <a:off x="2959" y="3139"/>
              <a:ext cx="0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2" name="Line 175"/>
            <p:cNvSpPr>
              <a:spLocks noChangeShapeType="1"/>
            </p:cNvSpPr>
            <p:nvPr/>
          </p:nvSpPr>
          <p:spPr bwMode="auto">
            <a:xfrm>
              <a:off x="2902" y="3200"/>
              <a:ext cx="113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3" name="Rectangle 176"/>
            <p:cNvSpPr>
              <a:spLocks noChangeArrowheads="1"/>
            </p:cNvSpPr>
            <p:nvPr/>
          </p:nvSpPr>
          <p:spPr bwMode="auto">
            <a:xfrm>
              <a:off x="2623" y="3331"/>
              <a:ext cx="112" cy="180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44" name="Rectangle 177"/>
            <p:cNvSpPr>
              <a:spLocks noChangeArrowheads="1"/>
            </p:cNvSpPr>
            <p:nvPr/>
          </p:nvSpPr>
          <p:spPr bwMode="auto">
            <a:xfrm>
              <a:off x="2635" y="3350"/>
              <a:ext cx="86" cy="150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245" name="Oval 178"/>
            <p:cNvSpPr>
              <a:spLocks noChangeArrowheads="1"/>
            </p:cNvSpPr>
            <p:nvPr/>
          </p:nvSpPr>
          <p:spPr bwMode="auto">
            <a:xfrm>
              <a:off x="2709" y="3427"/>
              <a:ext cx="8" cy="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grpSp>
          <p:nvGrpSpPr>
            <p:cNvPr id="5246" name="Group 179"/>
            <p:cNvGrpSpPr>
              <a:grpSpLocks/>
            </p:cNvGrpSpPr>
            <p:nvPr/>
          </p:nvGrpSpPr>
          <p:grpSpPr bwMode="auto">
            <a:xfrm>
              <a:off x="1929" y="3166"/>
              <a:ext cx="263" cy="321"/>
              <a:chOff x="1929" y="3166"/>
              <a:chExt cx="263" cy="321"/>
            </a:xfrm>
          </p:grpSpPr>
          <p:grpSp>
            <p:nvGrpSpPr>
              <p:cNvPr id="5260" name="Group 180"/>
              <p:cNvGrpSpPr>
                <a:grpSpLocks/>
              </p:cNvGrpSpPr>
              <p:nvPr/>
            </p:nvGrpSpPr>
            <p:grpSpPr bwMode="auto">
              <a:xfrm>
                <a:off x="1929" y="3334"/>
                <a:ext cx="263" cy="153"/>
                <a:chOff x="1929" y="3334"/>
                <a:chExt cx="263" cy="153"/>
              </a:xfrm>
            </p:grpSpPr>
            <p:sp>
              <p:nvSpPr>
                <p:cNvPr id="5267" name="Rectangle 181"/>
                <p:cNvSpPr>
                  <a:spLocks noChangeArrowheads="1"/>
                </p:cNvSpPr>
                <p:nvPr/>
              </p:nvSpPr>
              <p:spPr bwMode="auto">
                <a:xfrm>
                  <a:off x="1937" y="3350"/>
                  <a:ext cx="246" cy="13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68" name="Rectangle 182"/>
                <p:cNvSpPr>
                  <a:spLocks noChangeArrowheads="1"/>
                </p:cNvSpPr>
                <p:nvPr/>
              </p:nvSpPr>
              <p:spPr bwMode="auto">
                <a:xfrm>
                  <a:off x="1929" y="3334"/>
                  <a:ext cx="263" cy="18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69" name="Rectangle 183"/>
                <p:cNvSpPr>
                  <a:spLocks noChangeArrowheads="1"/>
                </p:cNvSpPr>
                <p:nvPr/>
              </p:nvSpPr>
              <p:spPr bwMode="auto">
                <a:xfrm>
                  <a:off x="2108" y="3372"/>
                  <a:ext cx="55" cy="8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70" name="Rectangle 184"/>
                <p:cNvSpPr>
                  <a:spLocks noChangeArrowheads="1"/>
                </p:cNvSpPr>
                <p:nvPr/>
              </p:nvSpPr>
              <p:spPr bwMode="auto">
                <a:xfrm>
                  <a:off x="1955" y="3372"/>
                  <a:ext cx="55" cy="8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71" name="Rectangle 185"/>
                <p:cNvSpPr>
                  <a:spLocks noChangeArrowheads="1"/>
                </p:cNvSpPr>
                <p:nvPr/>
              </p:nvSpPr>
              <p:spPr bwMode="auto">
                <a:xfrm>
                  <a:off x="2032" y="3372"/>
                  <a:ext cx="55" cy="8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</p:grpSp>
          <p:grpSp>
            <p:nvGrpSpPr>
              <p:cNvPr id="5261" name="Group 186"/>
              <p:cNvGrpSpPr>
                <a:grpSpLocks/>
              </p:cNvGrpSpPr>
              <p:nvPr/>
            </p:nvGrpSpPr>
            <p:grpSpPr bwMode="auto">
              <a:xfrm>
                <a:off x="1929" y="3166"/>
                <a:ext cx="263" cy="153"/>
                <a:chOff x="1929" y="3166"/>
                <a:chExt cx="263" cy="153"/>
              </a:xfrm>
            </p:grpSpPr>
            <p:sp>
              <p:nvSpPr>
                <p:cNvPr id="5262" name="Rectangle 187"/>
                <p:cNvSpPr>
                  <a:spLocks noChangeArrowheads="1"/>
                </p:cNvSpPr>
                <p:nvPr/>
              </p:nvSpPr>
              <p:spPr bwMode="auto">
                <a:xfrm>
                  <a:off x="1937" y="3182"/>
                  <a:ext cx="246" cy="13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1929" y="3166"/>
                  <a:ext cx="263" cy="18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64" name="Rectangle 189"/>
                <p:cNvSpPr>
                  <a:spLocks noChangeArrowheads="1"/>
                </p:cNvSpPr>
                <p:nvPr/>
              </p:nvSpPr>
              <p:spPr bwMode="auto">
                <a:xfrm>
                  <a:off x="2108" y="3204"/>
                  <a:ext cx="55" cy="8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65" name="Rectangle 190"/>
                <p:cNvSpPr>
                  <a:spLocks noChangeArrowheads="1"/>
                </p:cNvSpPr>
                <p:nvPr/>
              </p:nvSpPr>
              <p:spPr bwMode="auto">
                <a:xfrm>
                  <a:off x="1955" y="3204"/>
                  <a:ext cx="55" cy="8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66" name="Rectangle 191"/>
                <p:cNvSpPr>
                  <a:spLocks noChangeArrowheads="1"/>
                </p:cNvSpPr>
                <p:nvPr/>
              </p:nvSpPr>
              <p:spPr bwMode="auto">
                <a:xfrm>
                  <a:off x="2032" y="3204"/>
                  <a:ext cx="55" cy="8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</p:grpSp>
        </p:grpSp>
        <p:grpSp>
          <p:nvGrpSpPr>
            <p:cNvPr id="5247" name="Group 192"/>
            <p:cNvGrpSpPr>
              <a:grpSpLocks/>
            </p:cNvGrpSpPr>
            <p:nvPr/>
          </p:nvGrpSpPr>
          <p:grpSpPr bwMode="auto">
            <a:xfrm>
              <a:off x="3177" y="3166"/>
              <a:ext cx="263" cy="321"/>
              <a:chOff x="3177" y="3166"/>
              <a:chExt cx="263" cy="321"/>
            </a:xfrm>
          </p:grpSpPr>
          <p:grpSp>
            <p:nvGrpSpPr>
              <p:cNvPr id="5248" name="Group 193"/>
              <p:cNvGrpSpPr>
                <a:grpSpLocks/>
              </p:cNvGrpSpPr>
              <p:nvPr/>
            </p:nvGrpSpPr>
            <p:grpSpPr bwMode="auto">
              <a:xfrm>
                <a:off x="3177" y="3334"/>
                <a:ext cx="263" cy="153"/>
                <a:chOff x="3177" y="3334"/>
                <a:chExt cx="263" cy="153"/>
              </a:xfrm>
            </p:grpSpPr>
            <p:sp>
              <p:nvSpPr>
                <p:cNvPr id="5255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85" y="3350"/>
                  <a:ext cx="246" cy="13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56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77" y="3334"/>
                  <a:ext cx="263" cy="18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57" name="Rectangle 196"/>
                <p:cNvSpPr>
                  <a:spLocks noChangeArrowheads="1"/>
                </p:cNvSpPr>
                <p:nvPr/>
              </p:nvSpPr>
              <p:spPr bwMode="auto">
                <a:xfrm>
                  <a:off x="3356" y="3372"/>
                  <a:ext cx="55" cy="8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58" name="Rectangle 197"/>
                <p:cNvSpPr>
                  <a:spLocks noChangeArrowheads="1"/>
                </p:cNvSpPr>
                <p:nvPr/>
              </p:nvSpPr>
              <p:spPr bwMode="auto">
                <a:xfrm>
                  <a:off x="3203" y="3372"/>
                  <a:ext cx="55" cy="8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59" name="Rectangle 198"/>
                <p:cNvSpPr>
                  <a:spLocks noChangeArrowheads="1"/>
                </p:cNvSpPr>
                <p:nvPr/>
              </p:nvSpPr>
              <p:spPr bwMode="auto">
                <a:xfrm>
                  <a:off x="3280" y="3372"/>
                  <a:ext cx="55" cy="8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</p:grpSp>
          <p:grpSp>
            <p:nvGrpSpPr>
              <p:cNvPr id="5249" name="Group 199"/>
              <p:cNvGrpSpPr>
                <a:grpSpLocks/>
              </p:cNvGrpSpPr>
              <p:nvPr/>
            </p:nvGrpSpPr>
            <p:grpSpPr bwMode="auto">
              <a:xfrm>
                <a:off x="3177" y="3166"/>
                <a:ext cx="263" cy="153"/>
                <a:chOff x="3177" y="3166"/>
                <a:chExt cx="263" cy="153"/>
              </a:xfrm>
            </p:grpSpPr>
            <p:sp>
              <p:nvSpPr>
                <p:cNvPr id="5250" name="Rectangle 200"/>
                <p:cNvSpPr>
                  <a:spLocks noChangeArrowheads="1"/>
                </p:cNvSpPr>
                <p:nvPr/>
              </p:nvSpPr>
              <p:spPr bwMode="auto">
                <a:xfrm>
                  <a:off x="3185" y="3182"/>
                  <a:ext cx="246" cy="13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51" name="Rectangle 201"/>
                <p:cNvSpPr>
                  <a:spLocks noChangeArrowheads="1"/>
                </p:cNvSpPr>
                <p:nvPr/>
              </p:nvSpPr>
              <p:spPr bwMode="auto">
                <a:xfrm>
                  <a:off x="3177" y="3166"/>
                  <a:ext cx="263" cy="18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52" name="Rectangle 202"/>
                <p:cNvSpPr>
                  <a:spLocks noChangeArrowheads="1"/>
                </p:cNvSpPr>
                <p:nvPr/>
              </p:nvSpPr>
              <p:spPr bwMode="auto">
                <a:xfrm>
                  <a:off x="3356" y="3204"/>
                  <a:ext cx="55" cy="8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5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03" y="3204"/>
                  <a:ext cx="55" cy="8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  <p:sp>
              <p:nvSpPr>
                <p:cNvPr id="525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0" y="3204"/>
                  <a:ext cx="55" cy="8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g-Cyrl-TJ"/>
                </a:p>
              </p:txBody>
            </p:sp>
          </p:grpSp>
        </p:grpSp>
      </p:grpSp>
      <p:pic>
        <p:nvPicPr>
          <p:cNvPr id="5127" name="Picture 319" descr="bl0056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908050"/>
            <a:ext cx="12954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94" name="Rectangle 322"/>
          <p:cNvSpPr>
            <a:spLocks noChangeArrowheads="1"/>
          </p:cNvSpPr>
          <p:nvPr/>
        </p:nvSpPr>
        <p:spPr bwMode="auto">
          <a:xfrm>
            <a:off x="3865563" y="3500438"/>
            <a:ext cx="1858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 ОРХУС-ЦЕНТР</a:t>
            </a:r>
            <a:endParaRPr lang="en-US" sz="16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5129" name="Rectangle 323"/>
          <p:cNvSpPr>
            <a:spLocks noChangeArrowheads="1"/>
          </p:cNvSpPr>
          <p:nvPr/>
        </p:nvSpPr>
        <p:spPr bwMode="auto">
          <a:xfrm>
            <a:off x="1403350" y="6092825"/>
            <a:ext cx="3313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ОБЩЕСТВЕННЫЕ ОБЪЕДИНЕНИЯ</a:t>
            </a:r>
            <a:endParaRPr lang="en-US" sz="2000" b="1">
              <a:latin typeface="Times New Roman Cyr" pitchFamily="18" charset="0"/>
            </a:endParaRPr>
          </a:p>
        </p:txBody>
      </p:sp>
      <p:sp>
        <p:nvSpPr>
          <p:cNvPr id="5130" name="Rectangle 325"/>
          <p:cNvSpPr>
            <a:spLocks noChangeArrowheads="1"/>
          </p:cNvSpPr>
          <p:nvPr/>
        </p:nvSpPr>
        <p:spPr bwMode="auto">
          <a:xfrm>
            <a:off x="6877050" y="1916113"/>
            <a:ext cx="208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ПАРЛАМЕНТ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28998" name="Rectangle 326"/>
          <p:cNvSpPr>
            <a:spLocks noChangeArrowheads="1"/>
          </p:cNvSpPr>
          <p:nvPr/>
        </p:nvSpPr>
        <p:spPr bwMode="auto">
          <a:xfrm>
            <a:off x="0" y="2060575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ПРАВИТЕЛЬСТВО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32" name="Freeform 328"/>
          <p:cNvSpPr>
            <a:spLocks/>
          </p:cNvSpPr>
          <p:nvPr/>
        </p:nvSpPr>
        <p:spPr bwMode="auto">
          <a:xfrm>
            <a:off x="1906588" y="981075"/>
            <a:ext cx="2376487" cy="922338"/>
          </a:xfrm>
          <a:custGeom>
            <a:avLst/>
            <a:gdLst>
              <a:gd name="T0" fmla="*/ 2147483647 w 865"/>
              <a:gd name="T1" fmla="*/ 842283840 h 1009"/>
              <a:gd name="T2" fmla="*/ 2147483647 w 865"/>
              <a:gd name="T3" fmla="*/ 0 h 1009"/>
              <a:gd name="T4" fmla="*/ 0 w 865"/>
              <a:gd name="T5" fmla="*/ 0 h 1009"/>
              <a:gd name="T6" fmla="*/ 0 60000 65536"/>
              <a:gd name="T7" fmla="*/ 0 60000 65536"/>
              <a:gd name="T8" fmla="*/ 0 60000 65536"/>
              <a:gd name="T9" fmla="*/ 0 w 865"/>
              <a:gd name="T10" fmla="*/ 0 h 1009"/>
              <a:gd name="T11" fmla="*/ 865 w 865"/>
              <a:gd name="T12" fmla="*/ 1009 h 10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5" h="1009">
                <a:moveTo>
                  <a:pt x="864" y="1008"/>
                </a:moveTo>
                <a:lnTo>
                  <a:pt x="864" y="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0099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tg-Cyrl-TJ"/>
          </a:p>
        </p:txBody>
      </p:sp>
      <p:sp>
        <p:nvSpPr>
          <p:cNvPr id="5133" name="Freeform 329"/>
          <p:cNvSpPr>
            <a:spLocks/>
          </p:cNvSpPr>
          <p:nvPr/>
        </p:nvSpPr>
        <p:spPr bwMode="auto">
          <a:xfrm>
            <a:off x="4787900" y="981075"/>
            <a:ext cx="2376488" cy="920750"/>
          </a:xfrm>
          <a:custGeom>
            <a:avLst/>
            <a:gdLst>
              <a:gd name="T0" fmla="*/ 0 w 1537"/>
              <a:gd name="T1" fmla="*/ 839385474 h 1009"/>
              <a:gd name="T2" fmla="*/ 0 w 1537"/>
              <a:gd name="T3" fmla="*/ 0 h 1009"/>
              <a:gd name="T4" fmla="*/ 2147483647 w 1537"/>
              <a:gd name="T5" fmla="*/ 0 h 1009"/>
              <a:gd name="T6" fmla="*/ 0 60000 65536"/>
              <a:gd name="T7" fmla="*/ 0 60000 65536"/>
              <a:gd name="T8" fmla="*/ 0 60000 65536"/>
              <a:gd name="T9" fmla="*/ 0 w 1537"/>
              <a:gd name="T10" fmla="*/ 0 h 1009"/>
              <a:gd name="T11" fmla="*/ 1537 w 1537"/>
              <a:gd name="T12" fmla="*/ 1009 h 10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7" h="1009">
                <a:moveTo>
                  <a:pt x="0" y="1008"/>
                </a:moveTo>
                <a:lnTo>
                  <a:pt x="0" y="0"/>
                </a:lnTo>
                <a:lnTo>
                  <a:pt x="1536" y="0"/>
                </a:lnTo>
              </a:path>
            </a:pathLst>
          </a:custGeom>
          <a:noFill/>
          <a:ln w="50800" cap="rnd">
            <a:solidFill>
              <a:srgbClr val="0099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tg-Cyrl-TJ"/>
          </a:p>
        </p:txBody>
      </p:sp>
      <p:sp>
        <p:nvSpPr>
          <p:cNvPr id="5134" name="Freeform 330"/>
          <p:cNvSpPr>
            <a:spLocks/>
          </p:cNvSpPr>
          <p:nvPr/>
        </p:nvSpPr>
        <p:spPr bwMode="auto">
          <a:xfrm>
            <a:off x="1116013" y="2636838"/>
            <a:ext cx="2665412" cy="1439862"/>
          </a:xfrm>
          <a:custGeom>
            <a:avLst/>
            <a:gdLst>
              <a:gd name="T0" fmla="*/ 0 w 1393"/>
              <a:gd name="T1" fmla="*/ 2147483647 h 769"/>
              <a:gd name="T2" fmla="*/ 0 w 1393"/>
              <a:gd name="T3" fmla="*/ 0 h 769"/>
              <a:gd name="T4" fmla="*/ 2147483647 w 1393"/>
              <a:gd name="T5" fmla="*/ 0 h 769"/>
              <a:gd name="T6" fmla="*/ 0 60000 65536"/>
              <a:gd name="T7" fmla="*/ 0 60000 65536"/>
              <a:gd name="T8" fmla="*/ 0 60000 65536"/>
              <a:gd name="T9" fmla="*/ 0 w 1393"/>
              <a:gd name="T10" fmla="*/ 0 h 769"/>
              <a:gd name="T11" fmla="*/ 1393 w 1393"/>
              <a:gd name="T12" fmla="*/ 769 h 7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3" h="769">
                <a:moveTo>
                  <a:pt x="0" y="768"/>
                </a:moveTo>
                <a:lnTo>
                  <a:pt x="0" y="0"/>
                </a:lnTo>
                <a:lnTo>
                  <a:pt x="1392" y="0"/>
                </a:lnTo>
              </a:path>
            </a:pathLst>
          </a:custGeom>
          <a:noFill/>
          <a:ln w="50800" cap="rnd">
            <a:solidFill>
              <a:srgbClr val="0099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tg-Cyrl-TJ"/>
          </a:p>
        </p:txBody>
      </p:sp>
      <p:sp>
        <p:nvSpPr>
          <p:cNvPr id="5135" name="Line 331"/>
          <p:cNvSpPr>
            <a:spLocks noChangeShapeType="1"/>
          </p:cNvSpPr>
          <p:nvPr/>
        </p:nvSpPr>
        <p:spPr bwMode="auto">
          <a:xfrm flipH="1" flipV="1">
            <a:off x="4932363" y="3141663"/>
            <a:ext cx="1079500" cy="2016125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005" name="Rectangle 333"/>
          <p:cNvSpPr>
            <a:spLocks noChangeArrowheads="1"/>
          </p:cNvSpPr>
          <p:nvPr/>
        </p:nvSpPr>
        <p:spPr bwMode="auto">
          <a:xfrm>
            <a:off x="250825" y="304800"/>
            <a:ext cx="8497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 </a:t>
            </a:r>
            <a:r>
              <a:rPr lang="ru-RU" sz="2800" b="1">
                <a:solidFill>
                  <a:srgbClr val="008000"/>
                </a:solidFill>
              </a:rPr>
              <a:t>Сотрудничество на национальном уровне</a:t>
            </a:r>
          </a:p>
          <a:p>
            <a:pPr algn="ctr">
              <a:defRPr/>
            </a:pPr>
            <a:endParaRPr lang="ru-RU" sz="2800" b="1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5137" name="Group 373"/>
          <p:cNvGrpSpPr>
            <a:grpSpLocks/>
          </p:cNvGrpSpPr>
          <p:nvPr/>
        </p:nvGrpSpPr>
        <p:grpSpPr bwMode="auto">
          <a:xfrm>
            <a:off x="3895725" y="2276475"/>
            <a:ext cx="1323975" cy="574675"/>
            <a:chOff x="1641" y="1632"/>
            <a:chExt cx="1667" cy="854"/>
          </a:xfrm>
        </p:grpSpPr>
        <p:sp>
          <p:nvSpPr>
            <p:cNvPr id="5148" name="Rectangle 374"/>
            <p:cNvSpPr>
              <a:spLocks noChangeArrowheads="1"/>
            </p:cNvSpPr>
            <p:nvPr/>
          </p:nvSpPr>
          <p:spPr bwMode="auto">
            <a:xfrm>
              <a:off x="1823" y="1883"/>
              <a:ext cx="1252" cy="526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49" name="Line 375"/>
            <p:cNvSpPr>
              <a:spLocks noChangeShapeType="1"/>
            </p:cNvSpPr>
            <p:nvPr/>
          </p:nvSpPr>
          <p:spPr bwMode="auto">
            <a:xfrm>
              <a:off x="1792" y="1861"/>
              <a:ext cx="136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376"/>
            <p:cNvSpPr>
              <a:spLocks/>
            </p:cNvSpPr>
            <p:nvPr/>
          </p:nvSpPr>
          <p:spPr bwMode="auto">
            <a:xfrm>
              <a:off x="1683" y="1632"/>
              <a:ext cx="1587" cy="252"/>
            </a:xfrm>
            <a:custGeom>
              <a:avLst/>
              <a:gdLst>
                <a:gd name="T0" fmla="*/ 0 w 1587"/>
                <a:gd name="T1" fmla="*/ 251 h 252"/>
                <a:gd name="T2" fmla="*/ 1586 w 1587"/>
                <a:gd name="T3" fmla="*/ 251 h 252"/>
                <a:gd name="T4" fmla="*/ 794 w 1587"/>
                <a:gd name="T5" fmla="*/ 0 h 252"/>
                <a:gd name="T6" fmla="*/ 0 w 1587"/>
                <a:gd name="T7" fmla="*/ 251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7"/>
                <a:gd name="T13" fmla="*/ 0 h 252"/>
                <a:gd name="T14" fmla="*/ 1587 w 1587"/>
                <a:gd name="T15" fmla="*/ 252 h 2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7" h="252">
                  <a:moveTo>
                    <a:pt x="0" y="251"/>
                  </a:moveTo>
                  <a:lnTo>
                    <a:pt x="1586" y="251"/>
                  </a:lnTo>
                  <a:lnTo>
                    <a:pt x="794" y="0"/>
                  </a:lnTo>
                  <a:lnTo>
                    <a:pt x="0" y="25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151" name="Freeform 377"/>
            <p:cNvSpPr>
              <a:spLocks/>
            </p:cNvSpPr>
            <p:nvPr/>
          </p:nvSpPr>
          <p:spPr bwMode="auto">
            <a:xfrm>
              <a:off x="1799" y="1649"/>
              <a:ext cx="1359" cy="213"/>
            </a:xfrm>
            <a:custGeom>
              <a:avLst/>
              <a:gdLst>
                <a:gd name="T0" fmla="*/ 0 w 1359"/>
                <a:gd name="T1" fmla="*/ 212 h 213"/>
                <a:gd name="T2" fmla="*/ 1358 w 1359"/>
                <a:gd name="T3" fmla="*/ 212 h 213"/>
                <a:gd name="T4" fmla="*/ 680 w 1359"/>
                <a:gd name="T5" fmla="*/ 0 h 213"/>
                <a:gd name="T6" fmla="*/ 0 w 1359"/>
                <a:gd name="T7" fmla="*/ 212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9"/>
                <a:gd name="T13" fmla="*/ 0 h 213"/>
                <a:gd name="T14" fmla="*/ 1359 w 1359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9" h="213">
                  <a:moveTo>
                    <a:pt x="0" y="212"/>
                  </a:moveTo>
                  <a:lnTo>
                    <a:pt x="1358" y="212"/>
                  </a:lnTo>
                  <a:lnTo>
                    <a:pt x="680" y="0"/>
                  </a:lnTo>
                  <a:lnTo>
                    <a:pt x="0" y="212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tg-Cyrl-TJ"/>
            </a:p>
          </p:txBody>
        </p:sp>
        <p:sp>
          <p:nvSpPr>
            <p:cNvPr id="5152" name="Rectangle 378"/>
            <p:cNvSpPr>
              <a:spLocks noChangeArrowheads="1"/>
            </p:cNvSpPr>
            <p:nvPr/>
          </p:nvSpPr>
          <p:spPr bwMode="auto">
            <a:xfrm>
              <a:off x="1676" y="1905"/>
              <a:ext cx="1609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53" name="Rectangle 379"/>
            <p:cNvSpPr>
              <a:spLocks noChangeArrowheads="1"/>
            </p:cNvSpPr>
            <p:nvPr/>
          </p:nvSpPr>
          <p:spPr bwMode="auto">
            <a:xfrm>
              <a:off x="1699" y="1933"/>
              <a:ext cx="1551" cy="1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54" name="Rectangle 380"/>
            <p:cNvSpPr>
              <a:spLocks noChangeArrowheads="1"/>
            </p:cNvSpPr>
            <p:nvPr/>
          </p:nvSpPr>
          <p:spPr bwMode="auto">
            <a:xfrm>
              <a:off x="1742" y="2394"/>
              <a:ext cx="1465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55" name="Rectangle 381"/>
            <p:cNvSpPr>
              <a:spLocks noChangeArrowheads="1"/>
            </p:cNvSpPr>
            <p:nvPr/>
          </p:nvSpPr>
          <p:spPr bwMode="auto">
            <a:xfrm>
              <a:off x="1641" y="2478"/>
              <a:ext cx="1667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56" name="Rectangle 382"/>
            <p:cNvSpPr>
              <a:spLocks noChangeArrowheads="1"/>
            </p:cNvSpPr>
            <p:nvPr/>
          </p:nvSpPr>
          <p:spPr bwMode="auto">
            <a:xfrm>
              <a:off x="1699" y="2413"/>
              <a:ext cx="1551" cy="1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57" name="Rectangle 383"/>
            <p:cNvSpPr>
              <a:spLocks noChangeArrowheads="1"/>
            </p:cNvSpPr>
            <p:nvPr/>
          </p:nvSpPr>
          <p:spPr bwMode="auto">
            <a:xfrm>
              <a:off x="1676" y="2438"/>
              <a:ext cx="1597" cy="1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58" name="Rectangle 384"/>
            <p:cNvSpPr>
              <a:spLocks noChangeArrowheads="1"/>
            </p:cNvSpPr>
            <p:nvPr/>
          </p:nvSpPr>
          <p:spPr bwMode="auto">
            <a:xfrm>
              <a:off x="2184" y="2372"/>
              <a:ext cx="173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59" name="Rectangle 385"/>
            <p:cNvSpPr>
              <a:spLocks noChangeArrowheads="1"/>
            </p:cNvSpPr>
            <p:nvPr/>
          </p:nvSpPr>
          <p:spPr bwMode="auto">
            <a:xfrm>
              <a:off x="2184" y="1958"/>
              <a:ext cx="173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60" name="Rectangle 386"/>
            <p:cNvSpPr>
              <a:spLocks noChangeArrowheads="1"/>
            </p:cNvSpPr>
            <p:nvPr/>
          </p:nvSpPr>
          <p:spPr bwMode="auto">
            <a:xfrm>
              <a:off x="2214" y="1977"/>
              <a:ext cx="121" cy="38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61" name="Rectangle 387"/>
            <p:cNvSpPr>
              <a:spLocks noChangeArrowheads="1"/>
            </p:cNvSpPr>
            <p:nvPr/>
          </p:nvSpPr>
          <p:spPr bwMode="auto">
            <a:xfrm>
              <a:off x="2254" y="1985"/>
              <a:ext cx="13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62" name="Rectangle 388"/>
            <p:cNvSpPr>
              <a:spLocks noChangeArrowheads="1"/>
            </p:cNvSpPr>
            <p:nvPr/>
          </p:nvSpPr>
          <p:spPr bwMode="auto">
            <a:xfrm>
              <a:off x="2281" y="1985"/>
              <a:ext cx="13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63" name="Rectangle 389"/>
            <p:cNvSpPr>
              <a:spLocks noChangeArrowheads="1"/>
            </p:cNvSpPr>
            <p:nvPr/>
          </p:nvSpPr>
          <p:spPr bwMode="auto">
            <a:xfrm>
              <a:off x="2309" y="1985"/>
              <a:ext cx="12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64" name="Rectangle 390"/>
            <p:cNvSpPr>
              <a:spLocks noChangeArrowheads="1"/>
            </p:cNvSpPr>
            <p:nvPr/>
          </p:nvSpPr>
          <p:spPr bwMode="auto">
            <a:xfrm>
              <a:off x="2227" y="1985"/>
              <a:ext cx="13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65" name="Rectangle 391"/>
            <p:cNvSpPr>
              <a:spLocks noChangeArrowheads="1"/>
            </p:cNvSpPr>
            <p:nvPr/>
          </p:nvSpPr>
          <p:spPr bwMode="auto">
            <a:xfrm>
              <a:off x="2583" y="2372"/>
              <a:ext cx="172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66" name="Rectangle 392"/>
            <p:cNvSpPr>
              <a:spLocks noChangeArrowheads="1"/>
            </p:cNvSpPr>
            <p:nvPr/>
          </p:nvSpPr>
          <p:spPr bwMode="auto">
            <a:xfrm>
              <a:off x="2583" y="1958"/>
              <a:ext cx="172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67" name="Rectangle 393"/>
            <p:cNvSpPr>
              <a:spLocks noChangeArrowheads="1"/>
            </p:cNvSpPr>
            <p:nvPr/>
          </p:nvSpPr>
          <p:spPr bwMode="auto">
            <a:xfrm>
              <a:off x="2612" y="1977"/>
              <a:ext cx="121" cy="38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68" name="Rectangle 394"/>
            <p:cNvSpPr>
              <a:spLocks noChangeArrowheads="1"/>
            </p:cNvSpPr>
            <p:nvPr/>
          </p:nvSpPr>
          <p:spPr bwMode="auto">
            <a:xfrm>
              <a:off x="2653" y="1985"/>
              <a:ext cx="13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69" name="Rectangle 395"/>
            <p:cNvSpPr>
              <a:spLocks noChangeArrowheads="1"/>
            </p:cNvSpPr>
            <p:nvPr/>
          </p:nvSpPr>
          <p:spPr bwMode="auto">
            <a:xfrm>
              <a:off x="2680" y="1985"/>
              <a:ext cx="13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70" name="Rectangle 396"/>
            <p:cNvSpPr>
              <a:spLocks noChangeArrowheads="1"/>
            </p:cNvSpPr>
            <p:nvPr/>
          </p:nvSpPr>
          <p:spPr bwMode="auto">
            <a:xfrm>
              <a:off x="2707" y="1985"/>
              <a:ext cx="13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71" name="Rectangle 397"/>
            <p:cNvSpPr>
              <a:spLocks noChangeArrowheads="1"/>
            </p:cNvSpPr>
            <p:nvPr/>
          </p:nvSpPr>
          <p:spPr bwMode="auto">
            <a:xfrm>
              <a:off x="2626" y="1985"/>
              <a:ext cx="12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72" name="Rectangle 398"/>
            <p:cNvSpPr>
              <a:spLocks noChangeArrowheads="1"/>
            </p:cNvSpPr>
            <p:nvPr/>
          </p:nvSpPr>
          <p:spPr bwMode="auto">
            <a:xfrm>
              <a:off x="2987" y="2372"/>
              <a:ext cx="173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73" name="Rectangle 399"/>
            <p:cNvSpPr>
              <a:spLocks noChangeArrowheads="1"/>
            </p:cNvSpPr>
            <p:nvPr/>
          </p:nvSpPr>
          <p:spPr bwMode="auto">
            <a:xfrm>
              <a:off x="2987" y="1958"/>
              <a:ext cx="173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74" name="Rectangle 400"/>
            <p:cNvSpPr>
              <a:spLocks noChangeArrowheads="1"/>
            </p:cNvSpPr>
            <p:nvPr/>
          </p:nvSpPr>
          <p:spPr bwMode="auto">
            <a:xfrm>
              <a:off x="3017" y="1977"/>
              <a:ext cx="122" cy="38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75" name="Rectangle 401"/>
            <p:cNvSpPr>
              <a:spLocks noChangeArrowheads="1"/>
            </p:cNvSpPr>
            <p:nvPr/>
          </p:nvSpPr>
          <p:spPr bwMode="auto">
            <a:xfrm>
              <a:off x="3058" y="1985"/>
              <a:ext cx="13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76" name="Rectangle 402"/>
            <p:cNvSpPr>
              <a:spLocks noChangeArrowheads="1"/>
            </p:cNvSpPr>
            <p:nvPr/>
          </p:nvSpPr>
          <p:spPr bwMode="auto">
            <a:xfrm>
              <a:off x="3086" y="1985"/>
              <a:ext cx="12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77" name="Rectangle 403"/>
            <p:cNvSpPr>
              <a:spLocks noChangeArrowheads="1"/>
            </p:cNvSpPr>
            <p:nvPr/>
          </p:nvSpPr>
          <p:spPr bwMode="auto">
            <a:xfrm>
              <a:off x="3112" y="1985"/>
              <a:ext cx="13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78" name="Rectangle 404"/>
            <p:cNvSpPr>
              <a:spLocks noChangeArrowheads="1"/>
            </p:cNvSpPr>
            <p:nvPr/>
          </p:nvSpPr>
          <p:spPr bwMode="auto">
            <a:xfrm>
              <a:off x="3030" y="1985"/>
              <a:ext cx="14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79" name="Rectangle 405"/>
            <p:cNvSpPr>
              <a:spLocks noChangeArrowheads="1"/>
            </p:cNvSpPr>
            <p:nvPr/>
          </p:nvSpPr>
          <p:spPr bwMode="auto">
            <a:xfrm>
              <a:off x="1777" y="2372"/>
              <a:ext cx="172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80" name="Rectangle 406"/>
            <p:cNvSpPr>
              <a:spLocks noChangeArrowheads="1"/>
            </p:cNvSpPr>
            <p:nvPr/>
          </p:nvSpPr>
          <p:spPr bwMode="auto">
            <a:xfrm>
              <a:off x="1777" y="1958"/>
              <a:ext cx="172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81" name="Rectangle 407"/>
            <p:cNvSpPr>
              <a:spLocks noChangeArrowheads="1"/>
            </p:cNvSpPr>
            <p:nvPr/>
          </p:nvSpPr>
          <p:spPr bwMode="auto">
            <a:xfrm>
              <a:off x="1806" y="1977"/>
              <a:ext cx="123" cy="38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82" name="Rectangle 408"/>
            <p:cNvSpPr>
              <a:spLocks noChangeArrowheads="1"/>
            </p:cNvSpPr>
            <p:nvPr/>
          </p:nvSpPr>
          <p:spPr bwMode="auto">
            <a:xfrm>
              <a:off x="1847" y="1985"/>
              <a:ext cx="13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83" name="Rectangle 409"/>
            <p:cNvSpPr>
              <a:spLocks noChangeArrowheads="1"/>
            </p:cNvSpPr>
            <p:nvPr/>
          </p:nvSpPr>
          <p:spPr bwMode="auto">
            <a:xfrm>
              <a:off x="1874" y="1985"/>
              <a:ext cx="14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84" name="Rectangle 410"/>
            <p:cNvSpPr>
              <a:spLocks noChangeArrowheads="1"/>
            </p:cNvSpPr>
            <p:nvPr/>
          </p:nvSpPr>
          <p:spPr bwMode="auto">
            <a:xfrm>
              <a:off x="1902" y="1985"/>
              <a:ext cx="12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  <p:sp>
          <p:nvSpPr>
            <p:cNvPr id="5185" name="Rectangle 411"/>
            <p:cNvSpPr>
              <a:spLocks noChangeArrowheads="1"/>
            </p:cNvSpPr>
            <p:nvPr/>
          </p:nvSpPr>
          <p:spPr bwMode="auto">
            <a:xfrm>
              <a:off x="1820" y="1985"/>
              <a:ext cx="12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g-Cyrl-TJ"/>
            </a:p>
          </p:txBody>
        </p:sp>
      </p:grpSp>
      <p:sp>
        <p:nvSpPr>
          <p:cNvPr id="5138" name="Oval 412"/>
          <p:cNvSpPr>
            <a:spLocks noChangeArrowheads="1"/>
          </p:cNvSpPr>
          <p:nvPr/>
        </p:nvSpPr>
        <p:spPr bwMode="auto">
          <a:xfrm>
            <a:off x="4067175" y="2133600"/>
            <a:ext cx="1441450" cy="122396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  <p:sp>
        <p:nvSpPr>
          <p:cNvPr id="5139" name="Oval 415"/>
          <p:cNvSpPr>
            <a:spLocks noChangeArrowheads="1"/>
          </p:cNvSpPr>
          <p:nvPr/>
        </p:nvSpPr>
        <p:spPr bwMode="auto">
          <a:xfrm>
            <a:off x="3922713" y="1989138"/>
            <a:ext cx="1223962" cy="1225550"/>
          </a:xfrm>
          <a:prstGeom prst="ellipse">
            <a:avLst/>
          </a:prstGeom>
          <a:noFill/>
          <a:ln w="412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  <p:pic>
        <p:nvPicPr>
          <p:cNvPr id="5140" name="Picture 416" descr="bl0056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3500438"/>
            <a:ext cx="14478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Freeform 417"/>
          <p:cNvSpPr>
            <a:spLocks/>
          </p:cNvSpPr>
          <p:nvPr/>
        </p:nvSpPr>
        <p:spPr bwMode="auto">
          <a:xfrm>
            <a:off x="5292725" y="2636838"/>
            <a:ext cx="2879725" cy="792162"/>
          </a:xfrm>
          <a:custGeom>
            <a:avLst/>
            <a:gdLst>
              <a:gd name="T0" fmla="*/ 2147483647 w 1633"/>
              <a:gd name="T1" fmla="*/ 1625689258 h 385"/>
              <a:gd name="T2" fmla="*/ 2147483647 w 1633"/>
              <a:gd name="T3" fmla="*/ 0 h 385"/>
              <a:gd name="T4" fmla="*/ 0 w 1633"/>
              <a:gd name="T5" fmla="*/ 0 h 385"/>
              <a:gd name="T6" fmla="*/ 0 60000 65536"/>
              <a:gd name="T7" fmla="*/ 0 60000 65536"/>
              <a:gd name="T8" fmla="*/ 0 60000 65536"/>
              <a:gd name="T9" fmla="*/ 0 w 1633"/>
              <a:gd name="T10" fmla="*/ 0 h 385"/>
              <a:gd name="T11" fmla="*/ 1633 w 1633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3" h="385">
                <a:moveTo>
                  <a:pt x="1632" y="384"/>
                </a:moveTo>
                <a:lnTo>
                  <a:pt x="1632" y="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0099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tg-Cyrl-TJ"/>
          </a:p>
        </p:txBody>
      </p:sp>
      <p:pic>
        <p:nvPicPr>
          <p:cNvPr id="5142" name="Picture 418" descr="bl0058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157788"/>
            <a:ext cx="1371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Line 420"/>
          <p:cNvSpPr>
            <a:spLocks noChangeShapeType="1"/>
          </p:cNvSpPr>
          <p:nvPr/>
        </p:nvSpPr>
        <p:spPr bwMode="auto">
          <a:xfrm flipV="1">
            <a:off x="3419475" y="3141663"/>
            <a:ext cx="720725" cy="1944687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4" name="Rectangle 423"/>
          <p:cNvSpPr>
            <a:spLocks noChangeArrowheads="1"/>
          </p:cNvSpPr>
          <p:nvPr/>
        </p:nvSpPr>
        <p:spPr bwMode="auto">
          <a:xfrm>
            <a:off x="4572000" y="5949950"/>
            <a:ext cx="331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СМИ </a:t>
            </a:r>
            <a:endParaRPr lang="en-US" sz="2000" b="1">
              <a:latin typeface="Times New Roman Cyr" pitchFamily="18" charset="0"/>
            </a:endParaRPr>
          </a:p>
        </p:txBody>
      </p:sp>
      <p:sp>
        <p:nvSpPr>
          <p:cNvPr id="5145" name="Rectangle 424"/>
          <p:cNvSpPr>
            <a:spLocks noChangeArrowheads="1"/>
          </p:cNvSpPr>
          <p:nvPr/>
        </p:nvSpPr>
        <p:spPr bwMode="auto">
          <a:xfrm>
            <a:off x="6804025" y="4316413"/>
            <a:ext cx="223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МЕЖДУНАРОДНЫЕИНСТИТУТЫ</a:t>
            </a:r>
            <a:endParaRPr lang="en-US" b="1">
              <a:latin typeface="Times New Roman" pitchFamily="18" charset="0"/>
            </a:endParaRPr>
          </a:p>
        </p:txBody>
      </p:sp>
      <p:pic>
        <p:nvPicPr>
          <p:cNvPr id="5146" name="Picture 428" descr="j02971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6338"/>
            <a:ext cx="18097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7" name="Text Box 430"/>
          <p:cNvSpPr txBox="1">
            <a:spLocks noChangeArrowheads="1"/>
          </p:cNvSpPr>
          <p:nvPr/>
        </p:nvSpPr>
        <p:spPr bwMode="auto">
          <a:xfrm>
            <a:off x="-36513" y="5157788"/>
            <a:ext cx="183515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МЕСТНЫЕ СООБЩЕСТВА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7309D6-0DCC-4347-9D78-BBC33D763055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8000"/>
                </a:solidFill>
              </a:rPr>
              <a:t>ПАРТНЕРЫ</a:t>
            </a:r>
            <a:r>
              <a:rPr lang="ru-RU" smtClean="0">
                <a:solidFill>
                  <a:srgbClr val="008000"/>
                </a:solidFill>
              </a:rPr>
              <a:t>:</a:t>
            </a:r>
            <a:r>
              <a:rPr lang="ru-RU" smtClean="0"/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16113"/>
            <a:ext cx="7632700" cy="338455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ОБСЕ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Национальные общественные объединения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Правительство страны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Европейская комиссия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UNECE</a:t>
            </a:r>
            <a:endParaRPr lang="ru-RU" sz="28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UNITAR </a:t>
            </a:r>
            <a:endParaRPr lang="ru-RU" sz="2800" smtClean="0">
              <a:solidFill>
                <a:schemeClr val="accent2"/>
              </a:solidFill>
            </a:endParaRPr>
          </a:p>
          <a:p>
            <a:pPr eaLnBrk="1" hangingPunct="1"/>
            <a:endParaRPr lang="ru-RU" sz="28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05CF5-51A9-4B30-B180-E6703E2723B0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8000"/>
                </a:solidFill>
              </a:rPr>
              <a:t>ТЕМАТИЧЕСКИЕ ПРИОРИТЕТЫ: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Сбор и распространение экологической информации;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Анализ законодательства;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Разработка стратегических документов;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Совершенствование механизмов участия общественности;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Сотрудничество с системой судебных органов;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Обмен опытом и расширение международного сотрудничества.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9815F1-A544-4965-9146-B816E23A8F35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459787" cy="11969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8000"/>
                </a:solidFill>
              </a:rPr>
              <a:t/>
            </a:r>
            <a:br>
              <a:rPr lang="ru-RU" sz="3200" smtClean="0">
                <a:solidFill>
                  <a:srgbClr val="008000"/>
                </a:solidFill>
              </a:rPr>
            </a:br>
            <a:r>
              <a:rPr lang="ru-RU" sz="3200" smtClean="0">
                <a:solidFill>
                  <a:srgbClr val="008000"/>
                </a:solidFill>
              </a:rPr>
              <a:t/>
            </a:r>
            <a:br>
              <a:rPr lang="ru-RU" sz="3200" smtClean="0">
                <a:solidFill>
                  <a:srgbClr val="008000"/>
                </a:solidFill>
              </a:rPr>
            </a:br>
            <a:r>
              <a:rPr lang="ru-RU" sz="3200" smtClean="0">
                <a:solidFill>
                  <a:srgbClr val="008000"/>
                </a:solidFill>
              </a:rPr>
              <a:t>ОСНОВНЫЕ ДОСТИЖЕНИЯ</a:t>
            </a:r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endParaRPr lang="en-GB" sz="28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500188"/>
            <a:ext cx="8283575" cy="4929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2002 – Подготовка обзора экологического законодательства.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Подготовка и лоббирование нового законопроекта «Об охране окружающей среды» с учетом </a:t>
            </a:r>
            <a:r>
              <a:rPr lang="ru-RU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Орхусской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Конвенции.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2003 – текст конвенции переведен и опубликован на национальном языке.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2004-2005 – разработан Национальный Профиль для оценки потенциала по реализации </a:t>
            </a:r>
            <a:r>
              <a:rPr lang="ru-RU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Орхусской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Конвенции в Таджикистане (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UNITAR/UNECE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395288" y="1989138"/>
            <a:ext cx="288925" cy="288925"/>
          </a:xfrm>
          <a:prstGeom prst="ellipse">
            <a:avLst/>
          </a:prstGeom>
          <a:solidFill>
            <a:srgbClr val="77D3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D0E203-363C-4705-9431-630277ADC2B2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49935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8000"/>
                </a:solidFill>
              </a:rPr>
              <a:t>ОСНОВНЫЕ ДОСТИЖЕНИЯ:</a:t>
            </a:r>
            <a:endParaRPr lang="en-GB" sz="3200" smtClean="0">
              <a:solidFill>
                <a:srgbClr val="008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071563"/>
            <a:ext cx="8066088" cy="4402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2006- 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разработаны Секторальные  Экологические Стратегии Республики Таджикистан по таким приоритетным вопросам, как: управление отходами, загрязнение воды и совершенствование мониторинга, деградации земли, загрязнение воздуха. (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OSCE).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8-Текст Протокола РВПЗ переведен на национальный язык и выполнена оценка статуса реализации Протокола РВПЗ  (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OSCE/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Евросоюза).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2002-2008 - Проводятся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слушания по законопроектам и нормативно-правовым актам РТ по вопросам охраны окружающей среды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1" name="Oval 4"/>
          <p:cNvSpPr>
            <a:spLocks noChangeArrowheads="1"/>
          </p:cNvSpPr>
          <p:nvPr/>
        </p:nvSpPr>
        <p:spPr bwMode="auto">
          <a:xfrm>
            <a:off x="273050" y="896938"/>
            <a:ext cx="288925" cy="288925"/>
          </a:xfrm>
          <a:prstGeom prst="ellipse">
            <a:avLst/>
          </a:prstGeom>
          <a:solidFill>
            <a:srgbClr val="77D3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g-Cyrl-TJ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5937E9-8327-41E4-B5B7-A92A84154455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357188"/>
            <a:ext cx="8137525" cy="5937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2007-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Разработана Концепция охраны окружающей среды Республики Таджикистан до 2015 года. 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2007-2008 - При поддержке ОБСЕ подготовлен цикл экологических передач на телевидении.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2003 - 2008 - проведено более 13 семинаров по трем столпам </a:t>
            </a:r>
            <a:r>
              <a:rPr lang="ru-RU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Орхусской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Конвенции на всей территории республики (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OSCE)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Подготовлены ежеквартальные бюллетени о состоянии окружающей среды и журнал «Природа и жизнь».(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OSCE)</a:t>
            </a: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596</Words>
  <Application>Microsoft Office PowerPoint</Application>
  <PresentationFormat>Экран (4:3)</PresentationFormat>
  <Paragraphs>106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Trebuchet MS</vt:lpstr>
      <vt:lpstr>Arial</vt:lpstr>
      <vt:lpstr>Times New Roman</vt:lpstr>
      <vt:lpstr>Times New Roman Cyr</vt:lpstr>
      <vt:lpstr>Wingdings</vt:lpstr>
      <vt:lpstr>Tahoma</vt:lpstr>
      <vt:lpstr>Custom Design</vt:lpstr>
      <vt:lpstr>Слайд 1</vt:lpstr>
      <vt:lpstr> О ДЕЯТЕЛЬНОСТИ РЕСУРСНО-ИНФОРМАЦИОННОГО  ОРХУС-ЦЕНТРА В ДУШАНБЕ</vt:lpstr>
      <vt:lpstr>Слайд 3</vt:lpstr>
      <vt:lpstr>Слайд 4</vt:lpstr>
      <vt:lpstr>ПАРТНЕРЫ: </vt:lpstr>
      <vt:lpstr>ТЕМАТИЧЕСКИЕ ПРИОРИТЕТЫ: </vt:lpstr>
      <vt:lpstr>  ОСНОВНЫЕ ДОСТИЖЕНИЯ </vt:lpstr>
      <vt:lpstr>ОСНОВНЫЕ ДОСТИЖЕНИЯ:</vt:lpstr>
      <vt:lpstr>Слайд 9</vt:lpstr>
      <vt:lpstr>Публикации, подготовленные                                        Орхус-Центром</vt:lpstr>
      <vt:lpstr>Слайд 11</vt:lpstr>
      <vt:lpstr>Слайд 12</vt:lpstr>
      <vt:lpstr>ОСНОВНЫЕ ДОСТИЖЕНИЯ:</vt:lpstr>
      <vt:lpstr>          Проблемы, препятствия:</vt:lpstr>
      <vt:lpstr>Слайд 15</vt:lpstr>
      <vt:lpstr>            Будущие действия :</vt:lpstr>
      <vt:lpstr>Слайд 17</vt:lpstr>
    </vt:vector>
  </TitlesOfParts>
  <Company>OSCE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UHaidenthaller</dc:creator>
  <cp:lastModifiedBy>SamLab.ws</cp:lastModifiedBy>
  <cp:revision>80</cp:revision>
  <dcterms:created xsi:type="dcterms:W3CDTF">2008-12-09T09:08:34Z</dcterms:created>
  <dcterms:modified xsi:type="dcterms:W3CDTF">2012-03-29T11:41:28Z</dcterms:modified>
</cp:coreProperties>
</file>